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43"/>
  </p:notesMasterIdLst>
  <p:sldIdLst>
    <p:sldId id="256" r:id="rId2"/>
    <p:sldId id="349" r:id="rId3"/>
    <p:sldId id="350" r:id="rId4"/>
    <p:sldId id="258" r:id="rId5"/>
    <p:sldId id="348" r:id="rId6"/>
    <p:sldId id="259" r:id="rId7"/>
    <p:sldId id="260" r:id="rId8"/>
    <p:sldId id="344" r:id="rId9"/>
    <p:sldId id="261" r:id="rId10"/>
    <p:sldId id="304" r:id="rId11"/>
    <p:sldId id="345" r:id="rId12"/>
    <p:sldId id="337" r:id="rId13"/>
    <p:sldId id="262" r:id="rId14"/>
    <p:sldId id="263" r:id="rId15"/>
    <p:sldId id="264" r:id="rId16"/>
    <p:sldId id="306" r:id="rId17"/>
    <p:sldId id="307" r:id="rId18"/>
    <p:sldId id="280" r:id="rId19"/>
    <p:sldId id="308" r:id="rId20"/>
    <p:sldId id="309" r:id="rId21"/>
    <p:sldId id="283" r:id="rId22"/>
    <p:sldId id="321" r:id="rId23"/>
    <p:sldId id="322" r:id="rId24"/>
    <p:sldId id="323" r:id="rId25"/>
    <p:sldId id="312" r:id="rId26"/>
    <p:sldId id="311" r:id="rId27"/>
    <p:sldId id="313" r:id="rId28"/>
    <p:sldId id="316" r:id="rId29"/>
    <p:sldId id="314" r:id="rId30"/>
    <p:sldId id="315" r:id="rId31"/>
    <p:sldId id="285" r:id="rId32"/>
    <p:sldId id="351" r:id="rId33"/>
    <p:sldId id="338" r:id="rId34"/>
    <p:sldId id="291" r:id="rId35"/>
    <p:sldId id="353" r:id="rId36"/>
    <p:sldId id="352" r:id="rId37"/>
    <p:sldId id="267" r:id="rId38"/>
    <p:sldId id="330" r:id="rId39"/>
    <p:sldId id="331" r:id="rId40"/>
    <p:sldId id="325" r:id="rId41"/>
    <p:sldId id="343" r:id="rId42"/>
  </p:sldIdLst>
  <p:sldSz cx="12192000" cy="6858000"/>
  <p:notesSz cx="7099300" cy="10234613"/>
  <p:embeddedFontLst>
    <p:embeddedFont>
      <p:font typeface="Calibri" panose="020F0502020204030204" pitchFamily="34" charset="0"/>
      <p:regular r:id="rId44"/>
      <p:bold r:id="rId45"/>
      <p:italic r:id="rId46"/>
      <p:boldItalic r:id="rId47"/>
    </p:embeddedFont>
    <p:embeddedFont>
      <p:font typeface="Cambria Math" panose="02040503050406030204" pitchFamily="18" charset="0"/>
      <p:regular r:id="rId48"/>
    </p:embeddedFont>
    <p:embeddedFont>
      <p:font typeface="Lato" panose="020B0604020202020204" charset="0"/>
      <p:regular r:id="rId49"/>
      <p:bold r:id="rId50"/>
      <p:italic r:id="rId51"/>
      <p:boldItalic r:id="rId52"/>
    </p:embeddedFont>
    <p:embeddedFont>
      <p:font typeface="Lato Light"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256" autoAdjust="0"/>
  </p:normalViewPr>
  <p:slideViewPr>
    <p:cSldViewPr snapToGrid="0">
      <p:cViewPr varScale="1">
        <p:scale>
          <a:sx n="133" d="100"/>
          <a:sy n="133" d="100"/>
        </p:scale>
        <p:origin x="356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76363" cy="513508"/>
          </a:xfrm>
          <a:prstGeom prst="rect">
            <a:avLst/>
          </a:prstGeom>
          <a:noFill/>
          <a:ln>
            <a:noFill/>
          </a:ln>
        </p:spPr>
        <p:txBody>
          <a:bodyPr spcFirstLastPara="1" wrap="square" lIns="95475" tIns="95475" rIns="95475" bIns="95475" anchor="t" anchorCtr="0"/>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4021294" y="0"/>
            <a:ext cx="3076363" cy="513508"/>
          </a:xfrm>
          <a:prstGeom prst="rect">
            <a:avLst/>
          </a:prstGeom>
          <a:noFill/>
          <a:ln>
            <a:noFill/>
          </a:ln>
        </p:spPr>
        <p:txBody>
          <a:bodyPr spcFirstLastPara="1" wrap="square" lIns="95475" tIns="95475" rIns="95475" bIns="95475" anchor="t" anchorCtr="0"/>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709930" y="4925408"/>
            <a:ext cx="5679440" cy="4029879"/>
          </a:xfrm>
          <a:prstGeom prst="rect">
            <a:avLst/>
          </a:prstGeom>
          <a:noFill/>
          <a:ln>
            <a:noFill/>
          </a:ln>
        </p:spPr>
        <p:txBody>
          <a:bodyPr spcFirstLastPara="1" wrap="square" lIns="95475" tIns="95475" rIns="95475" bIns="9547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721106"/>
            <a:ext cx="3076363" cy="513507"/>
          </a:xfrm>
          <a:prstGeom prst="rect">
            <a:avLst/>
          </a:prstGeom>
          <a:noFill/>
          <a:ln>
            <a:noFill/>
          </a:ln>
        </p:spPr>
        <p:txBody>
          <a:bodyPr spcFirstLastPara="1" wrap="square" lIns="95475" tIns="95475" rIns="95475" bIns="95475" anchor="b" anchorCtr="0"/>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4021294" y="9721106"/>
            <a:ext cx="3076363" cy="513507"/>
          </a:xfrm>
          <a:prstGeom prst="rect">
            <a:avLst/>
          </a:prstGeom>
          <a:noFill/>
          <a:ln>
            <a:noFill/>
          </a:ln>
        </p:spPr>
        <p:txBody>
          <a:bodyPr spcFirstLastPara="1" wrap="square" lIns="95475" tIns="47725" rIns="95475" bIns="47725" anchor="b" anchorCtr="0">
            <a:noAutofit/>
          </a:bodyPr>
          <a:lstStyle/>
          <a:p>
            <a:pPr algn="r"/>
            <a:fld id="{00000000-1234-1234-1234-123412341234}" type="slidenum">
              <a:rPr lang="en-ZA" sz="1300" smtClean="0">
                <a:solidFill>
                  <a:schemeClr val="dk1"/>
                </a:solidFill>
                <a:latin typeface="Calibri"/>
                <a:ea typeface="Calibri"/>
                <a:cs typeface="Calibri"/>
                <a:sym typeface="Calibri"/>
              </a:rPr>
              <a:pPr algn="r"/>
              <a:t>‹#›</a:t>
            </a:fld>
            <a:endParaRPr lang="en-ZA" sz="130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709930" y="4925408"/>
            <a:ext cx="5679440" cy="4029879"/>
          </a:xfrm>
          <a:prstGeom prst="rect">
            <a:avLst/>
          </a:prstGeom>
        </p:spPr>
        <p:txBody>
          <a:bodyPr spcFirstLastPara="1" wrap="square" lIns="95475" tIns="95475" rIns="95475" bIns="95475" anchor="t" anchorCtr="0">
            <a:noAutofit/>
          </a:bodyPr>
          <a:lstStyle/>
          <a:p>
            <a:pPr marL="0" indent="0"/>
            <a:endParaRPr/>
          </a:p>
        </p:txBody>
      </p:sp>
      <p:sp>
        <p:nvSpPr>
          <p:cNvPr id="87" name="Shape 87"/>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709930" y="4925408"/>
            <a:ext cx="5679440" cy="4029879"/>
          </a:xfrm>
          <a:prstGeom prst="rect">
            <a:avLst/>
          </a:prstGeom>
        </p:spPr>
        <p:txBody>
          <a:bodyPr spcFirstLastPara="1" wrap="square" lIns="95475" tIns="95475" rIns="95475" bIns="95475" anchor="t" anchorCtr="0">
            <a:noAutofit/>
          </a:bodyPr>
          <a:lstStyle/>
          <a:p>
            <a:pPr marL="0" indent="0"/>
            <a:endParaRPr dirty="0"/>
          </a:p>
        </p:txBody>
      </p:sp>
      <p:sp>
        <p:nvSpPr>
          <p:cNvPr id="120" name="Shape 120"/>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1479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709930" y="4925408"/>
            <a:ext cx="5679440" cy="4029879"/>
          </a:xfrm>
          <a:prstGeom prst="rect">
            <a:avLst/>
          </a:prstGeom>
        </p:spPr>
        <p:txBody>
          <a:bodyPr spcFirstLastPara="1" wrap="square" lIns="95475" tIns="95475" rIns="95475" bIns="95475" anchor="t" anchorCtr="0">
            <a:noAutofit/>
          </a:bodyPr>
          <a:lstStyle/>
          <a:p>
            <a:pPr marL="0" indent="0"/>
            <a:endParaRPr dirty="0"/>
          </a:p>
        </p:txBody>
      </p:sp>
      <p:sp>
        <p:nvSpPr>
          <p:cNvPr id="120" name="Shape 120"/>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5247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709930" y="4925408"/>
            <a:ext cx="5679440" cy="4029879"/>
          </a:xfrm>
          <a:prstGeom prst="rect">
            <a:avLst/>
          </a:prstGeom>
        </p:spPr>
        <p:txBody>
          <a:bodyPr spcFirstLastPara="1" wrap="square" lIns="95475" tIns="95475" rIns="95475" bIns="95475" anchor="t" anchorCtr="0">
            <a:noAutofit/>
          </a:bodyPr>
          <a:lstStyle/>
          <a:p>
            <a:pPr marL="0" indent="0"/>
            <a:r>
              <a:rPr lang="en-US" dirty="0"/>
              <a:t>This follows taxonomy of Rabin (2002) and </a:t>
            </a:r>
            <a:r>
              <a:rPr lang="en-US" dirty="0" err="1"/>
              <a:t>DellaVigna</a:t>
            </a:r>
            <a:r>
              <a:rPr lang="en-US" dirty="0"/>
              <a:t> (2009)</a:t>
            </a:r>
            <a:endParaRPr dirty="0"/>
          </a:p>
        </p:txBody>
      </p:sp>
      <p:sp>
        <p:nvSpPr>
          <p:cNvPr id="120" name="Shape 120"/>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823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709930" y="4925408"/>
            <a:ext cx="5679440" cy="4029879"/>
          </a:xfrm>
          <a:prstGeom prst="rect">
            <a:avLst/>
          </a:prstGeom>
        </p:spPr>
        <p:txBody>
          <a:bodyPr spcFirstLastPara="1" wrap="square" lIns="95475" tIns="95475" rIns="95475" bIns="95475" anchor="t" anchorCtr="0">
            <a:noAutofit/>
          </a:bodyPr>
          <a:lstStyle/>
          <a:p>
            <a:pPr marL="0" indent="0">
              <a:lnSpc>
                <a:spcPct val="115000"/>
              </a:lnSpc>
              <a:spcBef>
                <a:spcPts val="522"/>
              </a:spcBef>
            </a:pPr>
            <a:r>
              <a:rPr lang="en-ZA" dirty="0">
                <a:latin typeface="Lato Light"/>
                <a:ea typeface="Lato Light"/>
                <a:cs typeface="Lato Light"/>
                <a:sym typeface="Lato Light"/>
              </a:rPr>
              <a:t>Hyperbolic discounting = people make decisions that they regret for immediate gratification which violates their LR preferences. Not the same as being impatient</a:t>
            </a:r>
            <a:endParaRPr dirty="0">
              <a:latin typeface="Lato Light"/>
              <a:ea typeface="Lato Light"/>
              <a:cs typeface="Lato Light"/>
              <a:sym typeface="Lato Light"/>
            </a:endParaRPr>
          </a:p>
          <a:p>
            <a:pPr marL="0" indent="0">
              <a:lnSpc>
                <a:spcPct val="115000"/>
              </a:lnSpc>
              <a:spcBef>
                <a:spcPts val="522"/>
              </a:spcBef>
            </a:pPr>
            <a:r>
              <a:rPr lang="en-ZA" dirty="0">
                <a:latin typeface="Lato Light"/>
                <a:ea typeface="Lato Light"/>
                <a:cs typeface="Lato Light"/>
                <a:sym typeface="Lato Light"/>
              </a:rPr>
              <a:t>Arbitrary reference points determine how we feel about things: reject wage offers lower than previous wages (so high wage in first job may be a curse); initially happy about 10% wage increase, until you learn that colleague received 12% increase.</a:t>
            </a:r>
            <a:endParaRPr dirty="0">
              <a:latin typeface="Lato Light"/>
              <a:ea typeface="Lato Light"/>
              <a:cs typeface="Lato Light"/>
              <a:sym typeface="Lato Light"/>
            </a:endParaRPr>
          </a:p>
          <a:p>
            <a:pPr marL="0" indent="0">
              <a:lnSpc>
                <a:spcPct val="115000"/>
              </a:lnSpc>
              <a:spcBef>
                <a:spcPts val="522"/>
              </a:spcBef>
            </a:pPr>
            <a:r>
              <a:rPr lang="en-ZA" dirty="0">
                <a:latin typeface="Lato Light"/>
                <a:ea typeface="Lato Light"/>
                <a:cs typeface="Lato Light"/>
                <a:sym typeface="Lato Light"/>
              </a:rPr>
              <a:t>Fairness: </a:t>
            </a:r>
            <a:r>
              <a:rPr lang="en-ZA" dirty="0" err="1">
                <a:latin typeface="Lato Light"/>
                <a:ea typeface="Lato Light"/>
                <a:cs typeface="Lato Light"/>
                <a:sym typeface="Lato Light"/>
              </a:rPr>
              <a:t>Thaler’s</a:t>
            </a:r>
            <a:r>
              <a:rPr lang="en-ZA" dirty="0">
                <a:latin typeface="Lato Light"/>
                <a:ea typeface="Lato Light"/>
                <a:cs typeface="Lato Light"/>
                <a:sym typeface="Lato Light"/>
              </a:rPr>
              <a:t> podcast story about someone cutting in line </a:t>
            </a:r>
            <a:endParaRPr dirty="0"/>
          </a:p>
        </p:txBody>
      </p:sp>
      <p:sp>
        <p:nvSpPr>
          <p:cNvPr id="126" name="Shape 126"/>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txBox="1">
            <a:spLocks noGrp="1"/>
          </p:cNvSpPr>
          <p:nvPr>
            <p:ph type="body" idx="1"/>
          </p:nvPr>
        </p:nvSpPr>
        <p:spPr>
          <a:xfrm>
            <a:off x="709930" y="4925408"/>
            <a:ext cx="5679440" cy="4029879"/>
          </a:xfrm>
          <a:prstGeom prst="rect">
            <a:avLst/>
          </a:prstGeom>
        </p:spPr>
        <p:txBody>
          <a:bodyPr spcFirstLastPara="1" wrap="square" lIns="95475" tIns="95475" rIns="95475" bIns="95475" anchor="t" anchorCtr="0">
            <a:noAutofit/>
          </a:bodyPr>
          <a:lstStyle/>
          <a:p>
            <a:pPr marL="0" indent="0">
              <a:lnSpc>
                <a:spcPct val="115000"/>
              </a:lnSpc>
              <a:spcBef>
                <a:spcPts val="522"/>
              </a:spcBef>
            </a:pPr>
            <a:r>
              <a:rPr lang="en-ZA" dirty="0">
                <a:latin typeface="Lato Light"/>
                <a:ea typeface="Lato Light"/>
                <a:cs typeface="Lato Light"/>
                <a:sym typeface="Lato Light"/>
              </a:rPr>
              <a:t>Wishful thinking example: people who know that genetically they have 50% of having Huntingdon’s disease appear to (consciously or subconsciously) manipulate this belief to 0%.</a:t>
            </a:r>
            <a:endParaRPr dirty="0">
              <a:latin typeface="Lato Light"/>
              <a:ea typeface="Lato Light"/>
              <a:cs typeface="Lato Light"/>
              <a:sym typeface="Lato Light"/>
            </a:endParaRPr>
          </a:p>
          <a:p>
            <a:pPr marL="0" indent="0">
              <a:lnSpc>
                <a:spcPct val="115000"/>
              </a:lnSpc>
              <a:spcBef>
                <a:spcPts val="522"/>
              </a:spcBef>
            </a:pPr>
            <a:r>
              <a:rPr lang="en-ZA" dirty="0">
                <a:latin typeface="Lato Light"/>
                <a:ea typeface="Lato Light"/>
                <a:cs typeface="Lato Light"/>
                <a:sym typeface="Lato Light"/>
              </a:rPr>
              <a:t>Over-estimating own performance seems to be a particularly male trait</a:t>
            </a:r>
            <a:endParaRPr dirty="0">
              <a:latin typeface="Lato Light"/>
              <a:ea typeface="Lato Light"/>
              <a:cs typeface="Lato Light"/>
              <a:sym typeface="Lato Light"/>
            </a:endParaRPr>
          </a:p>
          <a:p>
            <a:pPr marL="0" indent="0">
              <a:lnSpc>
                <a:spcPct val="115000"/>
              </a:lnSpc>
              <a:spcBef>
                <a:spcPts val="522"/>
              </a:spcBef>
            </a:pPr>
            <a:r>
              <a:rPr lang="en-ZA" dirty="0">
                <a:latin typeface="Lato Light"/>
                <a:ea typeface="Lato Light"/>
                <a:cs typeface="Lato Light"/>
                <a:sym typeface="Lato Light"/>
              </a:rPr>
              <a:t>Projection bias includes an: </a:t>
            </a:r>
            <a:endParaRPr dirty="0">
              <a:latin typeface="Lato Light"/>
              <a:ea typeface="Lato Light"/>
              <a:cs typeface="Lato Light"/>
              <a:sym typeface="Lato Light"/>
            </a:endParaRPr>
          </a:p>
          <a:p>
            <a:pPr marL="477454" indent="-331565">
              <a:lnSpc>
                <a:spcPct val="115000"/>
              </a:lnSpc>
              <a:spcBef>
                <a:spcPts val="522"/>
              </a:spcBef>
              <a:buFont typeface="Lato Light"/>
              <a:buChar char="●"/>
            </a:pPr>
            <a:r>
              <a:rPr lang="en-ZA" dirty="0">
                <a:latin typeface="Lato Light"/>
                <a:ea typeface="Lato Light"/>
                <a:cs typeface="Lato Light"/>
                <a:sym typeface="Lato Light"/>
              </a:rPr>
              <a:t>under-appreciation of habit formation = temporarily increase consumption - e.g. use an expensive coffee maker - and then surprised by how difficult it is to scale back down</a:t>
            </a:r>
            <a:endParaRPr dirty="0">
              <a:latin typeface="Lato Light"/>
              <a:ea typeface="Lato Light"/>
              <a:cs typeface="Lato Light"/>
              <a:sym typeface="Lato Light"/>
            </a:endParaRPr>
          </a:p>
          <a:p>
            <a:pPr marL="477454" indent="-331565">
              <a:lnSpc>
                <a:spcPct val="115000"/>
              </a:lnSpc>
              <a:buFont typeface="Lato Light"/>
              <a:buChar char="●"/>
            </a:pPr>
            <a:r>
              <a:rPr lang="en-ZA" dirty="0">
                <a:latin typeface="Lato Light"/>
                <a:ea typeface="Lato Light"/>
                <a:cs typeface="Lato Light"/>
                <a:sym typeface="Lato Light"/>
              </a:rPr>
              <a:t>hedonic adaptation = thinking that winning the lottery will make you eternally happy, but then quickly growing accustomed with your new lifestyle</a:t>
            </a:r>
            <a:endParaRPr dirty="0">
              <a:latin typeface="Lato Light"/>
              <a:ea typeface="Lato Light"/>
              <a:cs typeface="Lato Light"/>
              <a:sym typeface="Lato Light"/>
            </a:endParaRPr>
          </a:p>
          <a:p>
            <a:pPr marL="477454" indent="-331565">
              <a:lnSpc>
                <a:spcPct val="115000"/>
              </a:lnSpc>
              <a:buFont typeface="Lato Light"/>
              <a:buChar char="●"/>
            </a:pPr>
            <a:r>
              <a:rPr lang="en-ZA" dirty="0">
                <a:latin typeface="Lato Light"/>
                <a:ea typeface="Lato Light"/>
                <a:cs typeface="Lato Light"/>
                <a:sym typeface="Lato Light"/>
              </a:rPr>
              <a:t>intrapersonal empathy gap = under-estimate effect of temporary visceral state on decisions (</a:t>
            </a:r>
            <a:r>
              <a:rPr lang="en-ZA" dirty="0" err="1">
                <a:latin typeface="Lato Light"/>
                <a:ea typeface="Lato Light"/>
                <a:cs typeface="Lato Light"/>
                <a:sym typeface="Lato Light"/>
              </a:rPr>
              <a:t>overshopping</a:t>
            </a:r>
            <a:r>
              <a:rPr lang="en-ZA" dirty="0">
                <a:latin typeface="Lato Light"/>
                <a:ea typeface="Lato Light"/>
                <a:cs typeface="Lato Light"/>
                <a:sym typeface="Lato Light"/>
              </a:rPr>
              <a:t> when hungry, buying winter clothes when cold, </a:t>
            </a:r>
            <a:r>
              <a:rPr lang="en-ZA" dirty="0" err="1">
                <a:latin typeface="Lato Light"/>
                <a:ea typeface="Lato Light"/>
                <a:cs typeface="Lato Light"/>
                <a:sym typeface="Lato Light"/>
              </a:rPr>
              <a:t>underpacking</a:t>
            </a:r>
            <a:r>
              <a:rPr lang="en-ZA" dirty="0">
                <a:latin typeface="Lato Light"/>
                <a:ea typeface="Lato Light"/>
                <a:cs typeface="Lato Light"/>
                <a:sym typeface="Lato Light"/>
              </a:rPr>
              <a:t> for cold climate when hot)</a:t>
            </a:r>
            <a:endParaRPr dirty="0">
              <a:latin typeface="Lato Light"/>
              <a:ea typeface="Lato Light"/>
              <a:cs typeface="Lato Light"/>
              <a:sym typeface="Lato Light"/>
            </a:endParaRPr>
          </a:p>
          <a:p>
            <a:pPr marL="0" indent="0">
              <a:lnSpc>
                <a:spcPct val="115000"/>
              </a:lnSpc>
              <a:spcBef>
                <a:spcPts val="522"/>
              </a:spcBef>
            </a:pPr>
            <a:r>
              <a:rPr lang="en-ZA" dirty="0">
                <a:latin typeface="Lato Light"/>
                <a:ea typeface="Lato Light"/>
                <a:cs typeface="Lato Light"/>
                <a:sym typeface="Lato Light"/>
              </a:rPr>
              <a:t>Law of small samples include the </a:t>
            </a:r>
            <a:r>
              <a:rPr lang="en-ZA" dirty="0">
                <a:solidFill>
                  <a:srgbClr val="222222"/>
                </a:solidFill>
                <a:highlight>
                  <a:srgbClr val="FFFFFF"/>
                </a:highlight>
                <a:latin typeface="Lato"/>
                <a:ea typeface="Lato"/>
                <a:cs typeface="Lato"/>
                <a:sym typeface="Lato"/>
              </a:rPr>
              <a:t>gambler's fallacy, which is the mistaken belief that if something happens more frequently than normal during some period, it will happen less frequently in the future</a:t>
            </a:r>
            <a:endParaRPr dirty="0">
              <a:latin typeface="Lato Light"/>
              <a:ea typeface="Lato Light"/>
              <a:cs typeface="Lato Light"/>
              <a:sym typeface="Lato Light"/>
            </a:endParaRPr>
          </a:p>
        </p:txBody>
      </p:sp>
      <p:sp>
        <p:nvSpPr>
          <p:cNvPr id="132" name="Shape 132"/>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txBox="1">
            <a:spLocks noGrp="1"/>
          </p:cNvSpPr>
          <p:nvPr>
            <p:ph type="body" idx="1"/>
          </p:nvPr>
        </p:nvSpPr>
        <p:spPr>
          <a:xfrm>
            <a:off x="709930" y="4925407"/>
            <a:ext cx="5679365" cy="4029942"/>
          </a:xfrm>
          <a:prstGeom prst="rect">
            <a:avLst/>
          </a:prstGeom>
        </p:spPr>
        <p:txBody>
          <a:bodyPr spcFirstLastPara="1" wrap="square" lIns="95475" tIns="95475" rIns="95475" bIns="95475" anchor="t" anchorCtr="0">
            <a:noAutofit/>
          </a:bodyPr>
          <a:lstStyle/>
          <a:p>
            <a:pPr marL="0" indent="0"/>
            <a:r>
              <a:rPr lang="en-ZA" dirty="0"/>
              <a:t>Limited attention particularly severe for those living in poverty</a:t>
            </a:r>
            <a:endParaRPr dirty="0"/>
          </a:p>
          <a:p>
            <a:pPr marL="0" indent="0"/>
            <a:r>
              <a:rPr lang="en-ZA" dirty="0"/>
              <a:t>Menu effect example: real estate agent who keeps bad property on portfolio so other properties will seem more attractive</a:t>
            </a:r>
            <a:endParaRPr dirty="0"/>
          </a:p>
          <a:p>
            <a:pPr marL="0" indent="0"/>
            <a:r>
              <a:rPr lang="en-ZA" dirty="0"/>
              <a:t>Mental accounting: losing movie ticket makes you less inclined to still attend movie than losing equal amount of money (from general rather than entertainment account)</a:t>
            </a:r>
          </a:p>
          <a:p>
            <a:pPr marL="0" indent="0"/>
            <a:r>
              <a:rPr lang="en-ZA" dirty="0"/>
              <a:t>Decision utility:</a:t>
            </a:r>
            <a:r>
              <a:rPr lang="en-ZA" baseline="0" dirty="0"/>
              <a:t> make decisions based on maximising career earnings, while underweighting aspects that provide life satisfaction (e.g. holidays with family)</a:t>
            </a:r>
            <a:endParaRPr dirty="0"/>
          </a:p>
        </p:txBody>
      </p:sp>
      <p:sp>
        <p:nvSpPr>
          <p:cNvPr id="138" name="Shape 138"/>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709930" y="4925408"/>
            <a:ext cx="5679440" cy="4029879"/>
          </a:xfrm>
          <a:prstGeom prst="rect">
            <a:avLst/>
          </a:prstGeom>
        </p:spPr>
        <p:txBody>
          <a:bodyPr spcFirstLastPara="1" wrap="square" lIns="95475" tIns="95475" rIns="95475" bIns="95475" anchor="t" anchorCtr="0">
            <a:noAutofit/>
          </a:bodyPr>
          <a:lstStyle/>
          <a:p>
            <a:pPr marL="716181" lvl="1" indent="0">
              <a:lnSpc>
                <a:spcPct val="115000"/>
              </a:lnSpc>
            </a:pPr>
            <a:r>
              <a:rPr lang="en-ZA" sz="2100" b="1" dirty="0">
                <a:latin typeface="Lato"/>
                <a:ea typeface="Lato"/>
                <a:cs typeface="Lato"/>
                <a:sym typeface="Lato"/>
              </a:rPr>
              <a:t>Plato’s Charioteer </a:t>
            </a:r>
            <a:r>
              <a:rPr lang="en-ZA" sz="2100" b="1" dirty="0" err="1">
                <a:latin typeface="Lato"/>
                <a:ea typeface="Lato"/>
                <a:cs typeface="Lato"/>
                <a:sym typeface="Lato"/>
              </a:rPr>
              <a:t>anology</a:t>
            </a:r>
            <a:r>
              <a:rPr lang="en-ZA" sz="2100" dirty="0">
                <a:latin typeface="Lato"/>
                <a:ea typeface="Lato"/>
                <a:cs typeface="Lato"/>
                <a:sym typeface="Lato"/>
              </a:rPr>
              <a:t>: Charioteer driving a chariot pulled by two winged horses: "one of the horses is noble and of noble breed, but the other quite the opposite in breed and character. Therefore in our case the driving is necessarily difficult and troublesome.“ The Charioteer represents intellect, reason, or the part of the soul that must guide the soul to truth; one horse represents rational or moral impulse or the positive part of passionate nature; while the other represents the soul's irrational passions, appetites, or concupiscent nature. The Charioteer directs the entire chariot/soul, trying to stop the horses from going different ways, and to proceed towards enlightenment.</a:t>
            </a:r>
          </a:p>
          <a:p>
            <a:pPr marL="716181" lvl="1" indent="0">
              <a:lnSpc>
                <a:spcPct val="115000"/>
              </a:lnSpc>
            </a:pPr>
            <a:r>
              <a:rPr lang="en-ZA" sz="2400" b="1" dirty="0">
                <a:latin typeface="Lato"/>
                <a:ea typeface="Lato"/>
                <a:cs typeface="Lato"/>
                <a:sym typeface="Lato"/>
              </a:rPr>
              <a:t>Freud’s structural model of the psyche:</a:t>
            </a:r>
            <a:r>
              <a:rPr lang="en-ZA" sz="2400" dirty="0">
                <a:latin typeface="Lato"/>
                <a:ea typeface="Lato"/>
                <a:cs typeface="Lato"/>
                <a:sym typeface="Lato"/>
              </a:rPr>
              <a:t> </a:t>
            </a:r>
            <a:r>
              <a:rPr lang="en-ZA" sz="1200" b="0" i="0" u="none" strike="noStrike" cap="none" dirty="0">
                <a:solidFill>
                  <a:schemeClr val="dk1"/>
                </a:solidFill>
                <a:effectLst/>
                <a:latin typeface="Calibri"/>
                <a:ea typeface="Calibri"/>
                <a:cs typeface="Calibri"/>
                <a:sym typeface="Calibri"/>
              </a:rPr>
              <a:t>the id is the set of uncoordinated instinctual trends; the super-ego plays the critical and moralizing role; and the ego is the organized, realistic part that mediates between the desires of the id and the super-ego.</a:t>
            </a:r>
            <a:endParaRPr lang="en-ZA" sz="2400" dirty="0">
              <a:latin typeface="Lato"/>
              <a:ea typeface="Lato"/>
              <a:cs typeface="Lato"/>
              <a:sym typeface="Lato"/>
            </a:endParaRPr>
          </a:p>
          <a:p>
            <a:pPr marL="716181" marR="0" lvl="1" indent="0" algn="l" defTabSz="914400" rtl="0" eaLnBrk="1" fontAlgn="auto" latinLnBrk="0" hangingPunct="1">
              <a:lnSpc>
                <a:spcPct val="115000"/>
              </a:lnSpc>
              <a:spcBef>
                <a:spcPts val="0"/>
              </a:spcBef>
              <a:spcAft>
                <a:spcPts val="0"/>
              </a:spcAft>
              <a:buClr>
                <a:srgbClr val="000000"/>
              </a:buClr>
              <a:buSzPts val="1400"/>
              <a:buFont typeface="Arial"/>
              <a:buNone/>
              <a:tabLst/>
              <a:defRPr/>
            </a:pPr>
            <a:r>
              <a:rPr lang="en-ZA" sz="2400" b="1" dirty="0">
                <a:latin typeface="Lato"/>
                <a:ea typeface="Lato"/>
                <a:cs typeface="Lato"/>
                <a:sym typeface="Lato"/>
              </a:rPr>
              <a:t>Adam Smith</a:t>
            </a:r>
            <a:r>
              <a:rPr lang="en-ZA" sz="2400" dirty="0">
                <a:latin typeface="Lato"/>
                <a:ea typeface="Lato"/>
                <a:cs typeface="Lato"/>
                <a:sym typeface="Lato"/>
              </a:rPr>
              <a:t> referred to struggle between our “passions” and “impartial spectator”</a:t>
            </a:r>
          </a:p>
        </p:txBody>
      </p:sp>
      <p:sp>
        <p:nvSpPr>
          <p:cNvPr id="233" name="Shape 233"/>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7735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709930" y="4925408"/>
            <a:ext cx="5679440" cy="4029879"/>
          </a:xfrm>
          <a:prstGeom prst="rect">
            <a:avLst/>
          </a:prstGeom>
          <a:noFill/>
          <a:ln>
            <a:noFill/>
          </a:ln>
        </p:spPr>
        <p:txBody>
          <a:bodyPr spcFirstLastPara="1" wrap="square" lIns="95475" tIns="47725" rIns="95475" bIns="47725" anchor="t" anchorCtr="0">
            <a:noAutofit/>
          </a:bodyPr>
          <a:lstStyle/>
          <a:p>
            <a:pPr marL="0" indent="0"/>
            <a:r>
              <a:rPr lang="en-ZA" dirty="0"/>
              <a:t>Picture = people instinctively notice that face is mad. Maybe you even anticipate what he will say and how he will sound</a:t>
            </a:r>
            <a:endParaRPr sz="1300" dirty="0"/>
          </a:p>
          <a:p>
            <a:pPr marL="0" indent="0"/>
            <a:r>
              <a:rPr lang="en-ZA" sz="1300" dirty="0"/>
              <a:t>24 x 17 = 408.</a:t>
            </a:r>
          </a:p>
          <a:p>
            <a:pPr marL="0" indent="0"/>
            <a:r>
              <a:rPr lang="en-ZA" sz="1300" dirty="0"/>
              <a:t>When engaging system 2 pupils dilate, heart</a:t>
            </a:r>
            <a:r>
              <a:rPr lang="en-ZA" sz="1300" baseline="0" dirty="0"/>
              <a:t> rate increases and you burn energy</a:t>
            </a:r>
            <a:endParaRPr sz="1300" dirty="0"/>
          </a:p>
        </p:txBody>
      </p:sp>
      <p:sp>
        <p:nvSpPr>
          <p:cNvPr id="240" name="Shape 240"/>
          <p:cNvSpPr txBox="1">
            <a:spLocks noGrp="1"/>
          </p:cNvSpPr>
          <p:nvPr>
            <p:ph type="sldNum" idx="12"/>
          </p:nvPr>
        </p:nvSpPr>
        <p:spPr>
          <a:xfrm>
            <a:off x="4021294" y="9721106"/>
            <a:ext cx="3076363" cy="513507"/>
          </a:xfrm>
          <a:prstGeom prst="rect">
            <a:avLst/>
          </a:prstGeom>
          <a:noFill/>
          <a:ln>
            <a:noFill/>
          </a:ln>
        </p:spPr>
        <p:txBody>
          <a:bodyPr spcFirstLastPara="1" wrap="square" lIns="95475" tIns="47725" rIns="95475" bIns="47725" anchor="b" anchorCtr="0">
            <a:noAutofit/>
          </a:bodyPr>
          <a:lstStyle/>
          <a:p>
            <a:pPr algn="r"/>
            <a:fld id="{00000000-1234-1234-1234-123412341234}" type="slidenum">
              <a:rPr lang="en-ZA" sz="1300">
                <a:solidFill>
                  <a:schemeClr val="dk1"/>
                </a:solidFill>
                <a:latin typeface="Calibri"/>
                <a:ea typeface="Calibri"/>
                <a:cs typeface="Calibri"/>
                <a:sym typeface="Calibri"/>
              </a:rPr>
              <a:pPr algn="r"/>
              <a:t>17</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19328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709930" y="4925408"/>
            <a:ext cx="5679440" cy="4029879"/>
          </a:xfrm>
          <a:prstGeom prst="rect">
            <a:avLst/>
          </a:prstGeom>
        </p:spPr>
        <p:txBody>
          <a:bodyPr spcFirstLastPara="1" wrap="square" lIns="95475" tIns="95475" rIns="95475" bIns="95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ZA" sz="1200" dirty="0">
                <a:latin typeface="Lato"/>
                <a:ea typeface="Lato"/>
                <a:cs typeface="Lato"/>
                <a:sym typeface="Lato"/>
              </a:rPr>
              <a:t>Examples of migrations: Chess master perceives strengths / weaknesses of chess positions instantly; pattern recognition has replaced effortful serial processing; Prolonged cultural exposure eventually produces a facility for social judgements, i.e. recognise personality descriptions as representative of certain occupation</a:t>
            </a:r>
          </a:p>
        </p:txBody>
      </p:sp>
      <p:sp>
        <p:nvSpPr>
          <p:cNvPr id="233" name="Shape 233"/>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709930" y="4925408"/>
            <a:ext cx="5679440" cy="4029879"/>
          </a:xfrm>
          <a:prstGeom prst="rect">
            <a:avLst/>
          </a:prstGeom>
        </p:spPr>
        <p:txBody>
          <a:bodyPr spcFirstLastPara="1" wrap="square" lIns="95475" tIns="95475" rIns="95475" bIns="95475" anchor="t" anchorCtr="0">
            <a:noAutofit/>
          </a:bodyPr>
          <a:lstStyle/>
          <a:p>
            <a:pPr marL="716181" lvl="1" indent="0">
              <a:lnSpc>
                <a:spcPct val="115000"/>
              </a:lnSpc>
            </a:pPr>
            <a:endParaRPr lang="en-ZA" sz="2100" dirty="0">
              <a:latin typeface="Lato"/>
              <a:ea typeface="Lato"/>
              <a:cs typeface="Lato"/>
              <a:sym typeface="Lato"/>
            </a:endParaRPr>
          </a:p>
        </p:txBody>
      </p:sp>
      <p:sp>
        <p:nvSpPr>
          <p:cNvPr id="233" name="Shape 233"/>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6081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709930" y="4925408"/>
            <a:ext cx="5679440" cy="4029879"/>
          </a:xfrm>
          <a:prstGeom prst="rect">
            <a:avLst/>
          </a:prstGeom>
        </p:spPr>
        <p:txBody>
          <a:bodyPr spcFirstLastPara="1" wrap="square" lIns="95475" tIns="95475" rIns="95475" bIns="95475" anchor="t" anchorCtr="0">
            <a:noAutofit/>
          </a:bodyPr>
          <a:lstStyle/>
          <a:p>
            <a:pPr marL="0" indent="0"/>
            <a:endParaRPr/>
          </a:p>
        </p:txBody>
      </p:sp>
      <p:sp>
        <p:nvSpPr>
          <p:cNvPr id="94" name="Shape 94"/>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6243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709930" y="4925408"/>
            <a:ext cx="5679440" cy="4029879"/>
          </a:xfrm>
          <a:prstGeom prst="rect">
            <a:avLst/>
          </a:prstGeom>
        </p:spPr>
        <p:txBody>
          <a:bodyPr spcFirstLastPara="1" wrap="square" lIns="95475" tIns="95475" rIns="95475" bIns="95475" anchor="t" anchorCtr="0">
            <a:noAutofit/>
          </a:bodyPr>
          <a:lstStyle/>
          <a:p>
            <a:pPr marL="0" indent="0"/>
            <a:endParaRPr/>
          </a:p>
        </p:txBody>
      </p:sp>
      <p:sp>
        <p:nvSpPr>
          <p:cNvPr id="247" name="Shape 247"/>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0719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709930" y="4925408"/>
            <a:ext cx="5679440" cy="4029879"/>
          </a:xfrm>
          <a:prstGeom prst="rect">
            <a:avLst/>
          </a:prstGeom>
        </p:spPr>
        <p:txBody>
          <a:bodyPr spcFirstLastPara="1" wrap="square" lIns="95475" tIns="95475" rIns="95475" bIns="95475" anchor="t" anchorCtr="0">
            <a:noAutofit/>
          </a:bodyPr>
          <a:lstStyle/>
          <a:p>
            <a:pPr marL="0" indent="0"/>
            <a:endParaRPr/>
          </a:p>
        </p:txBody>
      </p:sp>
      <p:sp>
        <p:nvSpPr>
          <p:cNvPr id="253" name="Shape 253"/>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709930" y="4925408"/>
            <a:ext cx="5679440" cy="4029879"/>
          </a:xfrm>
          <a:prstGeom prst="rect">
            <a:avLst/>
          </a:prstGeom>
        </p:spPr>
        <p:txBody>
          <a:bodyPr spcFirstLastPara="1" wrap="square" lIns="95475" tIns="95475" rIns="95475" bIns="95475" anchor="t" anchorCtr="0">
            <a:noAutofit/>
          </a:bodyPr>
          <a:lstStyle/>
          <a:p>
            <a:pPr marL="0" indent="0"/>
            <a:endParaRPr/>
          </a:p>
        </p:txBody>
      </p:sp>
      <p:sp>
        <p:nvSpPr>
          <p:cNvPr id="258" name="Shape 258"/>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5143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a:off x="709930" y="4925408"/>
            <a:ext cx="5679440" cy="4029879"/>
          </a:xfrm>
          <a:prstGeom prst="rect">
            <a:avLst/>
          </a:prstGeom>
        </p:spPr>
        <p:txBody>
          <a:bodyPr spcFirstLastPara="1" wrap="square" lIns="95475" tIns="95475" rIns="95475" bIns="95475" anchor="t" anchorCtr="0">
            <a:noAutofit/>
          </a:bodyPr>
          <a:lstStyle/>
          <a:p>
            <a:pPr marL="0" indent="0"/>
            <a:endParaRPr/>
          </a:p>
        </p:txBody>
      </p:sp>
      <p:sp>
        <p:nvSpPr>
          <p:cNvPr id="264" name="Shape 264"/>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4705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709930" y="4925408"/>
            <a:ext cx="5679440" cy="4029879"/>
          </a:xfrm>
          <a:prstGeom prst="rect">
            <a:avLst/>
          </a:prstGeom>
        </p:spPr>
        <p:txBody>
          <a:bodyPr spcFirstLastPara="1" wrap="square" lIns="95475" tIns="95475" rIns="95475" bIns="95475" anchor="t" anchorCtr="0">
            <a:noAutofit/>
          </a:bodyPr>
          <a:lstStyle/>
          <a:p>
            <a:pPr marL="0" indent="0"/>
            <a:endParaRPr/>
          </a:p>
        </p:txBody>
      </p:sp>
      <p:sp>
        <p:nvSpPr>
          <p:cNvPr id="270" name="Shape 270"/>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1194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709930" y="4925408"/>
            <a:ext cx="5679440" cy="4029879"/>
          </a:xfrm>
          <a:prstGeom prst="rect">
            <a:avLst/>
          </a:prstGeom>
        </p:spPr>
        <p:txBody>
          <a:bodyPr spcFirstLastPara="1" wrap="square" lIns="95475" tIns="95475" rIns="95475" bIns="95475" anchor="t" anchorCtr="0">
            <a:noAutofit/>
          </a:bodyPr>
          <a:lstStyle/>
          <a:p>
            <a:pPr marL="0" indent="0"/>
            <a:r>
              <a:rPr lang="en-ZA" dirty="0"/>
              <a:t>Although mistakes are rare, </a:t>
            </a:r>
            <a:r>
              <a:rPr lang="en-ZA" baseline="0" dirty="0"/>
              <a:t>the third </a:t>
            </a:r>
            <a:r>
              <a:rPr lang="en-ZA" baseline="0" dirty="0" err="1"/>
              <a:t>Stroop</a:t>
            </a:r>
            <a:r>
              <a:rPr lang="en-ZA" baseline="0" dirty="0"/>
              <a:t> task requires more cognitive effort and takes longer than other tasks</a:t>
            </a:r>
            <a:endParaRPr dirty="0"/>
          </a:p>
        </p:txBody>
      </p:sp>
      <p:sp>
        <p:nvSpPr>
          <p:cNvPr id="233" name="Shape 233"/>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0256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709930" y="4925408"/>
            <a:ext cx="5679440" cy="4029879"/>
          </a:xfrm>
          <a:prstGeom prst="rect">
            <a:avLst/>
          </a:prstGeom>
        </p:spPr>
        <p:txBody>
          <a:bodyPr spcFirstLastPara="1" wrap="square" lIns="95475" tIns="95475" rIns="95475" bIns="95475" anchor="t" anchorCtr="0">
            <a:noAutofit/>
          </a:bodyPr>
          <a:lstStyle/>
          <a:p>
            <a:pPr marL="0" indent="0"/>
            <a:endParaRPr/>
          </a:p>
        </p:txBody>
      </p:sp>
      <p:sp>
        <p:nvSpPr>
          <p:cNvPr id="233" name="Shape 233"/>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89403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2" name="Shape 282"/>
          <p:cNvSpPr txBox="1">
            <a:spLocks noGrp="1"/>
          </p:cNvSpPr>
          <p:nvPr>
            <p:ph type="body" idx="1"/>
          </p:nvPr>
        </p:nvSpPr>
        <p:spPr>
          <a:xfrm>
            <a:off x="709930" y="4925408"/>
            <a:ext cx="5679440" cy="4029879"/>
          </a:xfrm>
          <a:prstGeom prst="rect">
            <a:avLst/>
          </a:prstGeom>
          <a:noFill/>
          <a:ln>
            <a:noFill/>
          </a:ln>
        </p:spPr>
        <p:txBody>
          <a:bodyPr spcFirstLastPara="1" wrap="square" lIns="95475" tIns="47725" rIns="95475" bIns="47725" anchor="t" anchorCtr="0">
            <a:noAutofit/>
          </a:bodyPr>
          <a:lstStyle/>
          <a:p>
            <a:pPr marL="0" indent="0"/>
            <a:r>
              <a:rPr lang="en-ZA" sz="1300" dirty="0"/>
              <a:t>First described by psychologist Shane </a:t>
            </a:r>
            <a:r>
              <a:rPr lang="en-ZA" sz="1300" dirty="0" err="1"/>
              <a:t>Fredrerick</a:t>
            </a:r>
            <a:r>
              <a:rPr lang="en-ZA" sz="1300" dirty="0"/>
              <a:t> (2005). Ball is 5c, bat is R1.05c</a:t>
            </a:r>
            <a:endParaRPr sz="1300" dirty="0"/>
          </a:p>
        </p:txBody>
      </p:sp>
      <p:sp>
        <p:nvSpPr>
          <p:cNvPr id="283" name="Shape 283"/>
          <p:cNvSpPr txBox="1">
            <a:spLocks noGrp="1"/>
          </p:cNvSpPr>
          <p:nvPr>
            <p:ph type="sldNum" idx="12"/>
          </p:nvPr>
        </p:nvSpPr>
        <p:spPr>
          <a:xfrm>
            <a:off x="4021294" y="9721106"/>
            <a:ext cx="3076363" cy="513507"/>
          </a:xfrm>
          <a:prstGeom prst="rect">
            <a:avLst/>
          </a:prstGeom>
          <a:noFill/>
          <a:ln>
            <a:noFill/>
          </a:ln>
        </p:spPr>
        <p:txBody>
          <a:bodyPr spcFirstLastPara="1" wrap="square" lIns="95475" tIns="47725" rIns="95475" bIns="47725" anchor="b" anchorCtr="0">
            <a:noAutofit/>
          </a:bodyPr>
          <a:lstStyle/>
          <a:p>
            <a:pPr algn="r"/>
            <a:fld id="{00000000-1234-1234-1234-123412341234}" type="slidenum">
              <a:rPr lang="en-ZA" sz="1300">
                <a:solidFill>
                  <a:schemeClr val="dk1"/>
                </a:solidFill>
                <a:latin typeface="Calibri"/>
                <a:ea typeface="Calibri"/>
                <a:cs typeface="Calibri"/>
                <a:sym typeface="Calibri"/>
              </a:rPr>
              <a:pPr algn="r"/>
              <a:t>27</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0308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709930" y="4925408"/>
            <a:ext cx="5679440" cy="4029879"/>
          </a:xfrm>
          <a:prstGeom prst="rect">
            <a:avLst/>
          </a:prstGeom>
        </p:spPr>
        <p:txBody>
          <a:bodyPr spcFirstLastPara="1" wrap="square" lIns="95475" tIns="95475" rIns="95475" bIns="95475" anchor="t" anchorCtr="0">
            <a:noAutofit/>
          </a:bodyPr>
          <a:lstStyle/>
          <a:p>
            <a:pPr marL="0" indent="0"/>
            <a:endParaRPr/>
          </a:p>
        </p:txBody>
      </p:sp>
      <p:sp>
        <p:nvSpPr>
          <p:cNvPr id="233" name="Shape 233"/>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5295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2" name="Shape 282"/>
          <p:cNvSpPr txBox="1">
            <a:spLocks noGrp="1"/>
          </p:cNvSpPr>
          <p:nvPr>
            <p:ph type="body" idx="1"/>
          </p:nvPr>
        </p:nvSpPr>
        <p:spPr>
          <a:xfrm>
            <a:off x="709930" y="4925408"/>
            <a:ext cx="5679440" cy="4029879"/>
          </a:xfrm>
          <a:prstGeom prst="rect">
            <a:avLst/>
          </a:prstGeom>
          <a:noFill/>
          <a:ln>
            <a:noFill/>
          </a:ln>
        </p:spPr>
        <p:txBody>
          <a:bodyPr spcFirstLastPara="1" wrap="square" lIns="95475" tIns="47725" rIns="95475" bIns="47725" anchor="t" anchorCtr="0">
            <a:noAutofit/>
          </a:bodyPr>
          <a:lstStyle/>
          <a:p>
            <a:r>
              <a:rPr lang="en-ZA" dirty="0"/>
              <a:t>System 1 recognises pattern and suggests 100 minutes, but answer is 5 minutes, since each machine produces </a:t>
            </a:r>
            <a:r>
              <a:rPr lang="en-ZA" baseline="0" dirty="0"/>
              <a:t>1 widget every 5 minutes</a:t>
            </a:r>
            <a:endParaRPr lang="en-ZA" dirty="0"/>
          </a:p>
        </p:txBody>
      </p:sp>
      <p:sp>
        <p:nvSpPr>
          <p:cNvPr id="283" name="Shape 283"/>
          <p:cNvSpPr txBox="1">
            <a:spLocks noGrp="1"/>
          </p:cNvSpPr>
          <p:nvPr>
            <p:ph type="sldNum" idx="12"/>
          </p:nvPr>
        </p:nvSpPr>
        <p:spPr>
          <a:xfrm>
            <a:off x="4021294" y="9721106"/>
            <a:ext cx="3076363" cy="513507"/>
          </a:xfrm>
          <a:prstGeom prst="rect">
            <a:avLst/>
          </a:prstGeom>
          <a:noFill/>
          <a:ln>
            <a:noFill/>
          </a:ln>
        </p:spPr>
        <p:txBody>
          <a:bodyPr spcFirstLastPara="1" wrap="square" lIns="95475" tIns="47725" rIns="95475" bIns="47725" anchor="b" anchorCtr="0">
            <a:noAutofit/>
          </a:bodyPr>
          <a:lstStyle/>
          <a:p>
            <a:pPr algn="r"/>
            <a:fld id="{00000000-1234-1234-1234-123412341234}" type="slidenum">
              <a:rPr lang="en-ZA" sz="1300">
                <a:solidFill>
                  <a:schemeClr val="dk1"/>
                </a:solidFill>
                <a:latin typeface="Calibri"/>
                <a:ea typeface="Calibri"/>
                <a:cs typeface="Calibri"/>
                <a:sym typeface="Calibri"/>
              </a:rPr>
              <a:pPr algn="r"/>
              <a:t>29</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956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709930" y="4925408"/>
            <a:ext cx="5679440" cy="4029879"/>
          </a:xfrm>
          <a:prstGeom prst="rect">
            <a:avLst/>
          </a:prstGeom>
        </p:spPr>
        <p:txBody>
          <a:bodyPr spcFirstLastPara="1" wrap="square" lIns="95475" tIns="95475" rIns="95475" bIns="95475" anchor="t" anchorCtr="0">
            <a:noAutofit/>
          </a:bodyPr>
          <a:lstStyle/>
          <a:p>
            <a:pPr marL="0" indent="0"/>
            <a:endParaRPr/>
          </a:p>
        </p:txBody>
      </p:sp>
      <p:sp>
        <p:nvSpPr>
          <p:cNvPr id="94" name="Shape 94"/>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503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2" name="Shape 282"/>
          <p:cNvSpPr txBox="1">
            <a:spLocks noGrp="1"/>
          </p:cNvSpPr>
          <p:nvPr>
            <p:ph type="body" idx="1"/>
          </p:nvPr>
        </p:nvSpPr>
        <p:spPr>
          <a:xfrm>
            <a:off x="709930" y="4925408"/>
            <a:ext cx="5679440" cy="4029879"/>
          </a:xfrm>
          <a:prstGeom prst="rect">
            <a:avLst/>
          </a:prstGeom>
          <a:noFill/>
          <a:ln>
            <a:noFill/>
          </a:ln>
        </p:spPr>
        <p:txBody>
          <a:bodyPr spcFirstLastPara="1" wrap="square" lIns="95475" tIns="47725" rIns="95475" bIns="47725" anchor="t" anchorCtr="0">
            <a:noAutofit/>
          </a:bodyPr>
          <a:lstStyle/>
          <a:p>
            <a:pPr marL="0" indent="0"/>
            <a:r>
              <a:rPr lang="en-ZA" sz="1300" dirty="0"/>
              <a:t>Tempting to say 24 days, but answer is 47 days</a:t>
            </a:r>
            <a:endParaRPr sz="1300" dirty="0"/>
          </a:p>
        </p:txBody>
      </p:sp>
      <p:sp>
        <p:nvSpPr>
          <p:cNvPr id="283" name="Shape 283"/>
          <p:cNvSpPr txBox="1">
            <a:spLocks noGrp="1"/>
          </p:cNvSpPr>
          <p:nvPr>
            <p:ph type="sldNum" idx="12"/>
          </p:nvPr>
        </p:nvSpPr>
        <p:spPr>
          <a:xfrm>
            <a:off x="4021294" y="9721106"/>
            <a:ext cx="3076363" cy="513507"/>
          </a:xfrm>
          <a:prstGeom prst="rect">
            <a:avLst/>
          </a:prstGeom>
          <a:noFill/>
          <a:ln>
            <a:noFill/>
          </a:ln>
        </p:spPr>
        <p:txBody>
          <a:bodyPr spcFirstLastPara="1" wrap="square" lIns="95475" tIns="47725" rIns="95475" bIns="47725" anchor="b" anchorCtr="0">
            <a:noAutofit/>
          </a:bodyPr>
          <a:lstStyle/>
          <a:p>
            <a:pPr algn="r"/>
            <a:fld id="{00000000-1234-1234-1234-123412341234}" type="slidenum">
              <a:rPr lang="en-ZA" sz="1300">
                <a:solidFill>
                  <a:schemeClr val="dk1"/>
                </a:solidFill>
                <a:latin typeface="Calibri"/>
                <a:ea typeface="Calibri"/>
                <a:cs typeface="Calibri"/>
                <a:sym typeface="Calibri"/>
              </a:rPr>
              <a:pPr algn="r"/>
              <a:t>30</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15603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dirty="0"/>
              <a:t>Source: various, including Wikipedia</a:t>
            </a:r>
          </a:p>
        </p:txBody>
      </p:sp>
      <p:sp>
        <p:nvSpPr>
          <p:cNvPr id="4" name="Slide Number Placeholder 3"/>
          <p:cNvSpPr>
            <a:spLocks noGrp="1"/>
          </p:cNvSpPr>
          <p:nvPr>
            <p:ph type="sldNum" sz="quarter" idx="10"/>
          </p:nvPr>
        </p:nvSpPr>
        <p:spPr/>
        <p:txBody>
          <a:bodyPr/>
          <a:lstStyle/>
          <a:p>
            <a:fld id="{7C065F52-2F7B-43AB-9F52-D3CE725828FE}" type="slidenum">
              <a:rPr lang="en-ZA" smtClean="0"/>
              <a:t>31</a:t>
            </a:fld>
            <a:endParaRPr lang="en-ZA"/>
          </a:p>
        </p:txBody>
      </p:sp>
    </p:spTree>
    <p:extLst>
      <p:ext uri="{BB962C8B-B14F-4D97-AF65-F5344CB8AC3E}">
        <p14:creationId xmlns:p14="http://schemas.microsoft.com/office/powerpoint/2010/main" val="2556204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txBox="1">
            <a:spLocks noGrp="1"/>
          </p:cNvSpPr>
          <p:nvPr>
            <p:ph type="body" idx="1"/>
          </p:nvPr>
        </p:nvSpPr>
        <p:spPr>
          <a:xfrm>
            <a:off x="709930" y="4925408"/>
            <a:ext cx="5679440" cy="4029879"/>
          </a:xfrm>
          <a:prstGeom prst="rect">
            <a:avLst/>
          </a:prstGeom>
        </p:spPr>
        <p:txBody>
          <a:bodyPr spcFirstLastPara="1" wrap="square" lIns="95475" tIns="95475" rIns="95475" bIns="95475" anchor="t" anchorCtr="0">
            <a:noAutofit/>
          </a:bodyPr>
          <a:lstStyle/>
          <a:p>
            <a:pPr marL="0" indent="0"/>
            <a:endParaRPr dirty="0"/>
          </a:p>
        </p:txBody>
      </p:sp>
      <p:sp>
        <p:nvSpPr>
          <p:cNvPr id="295" name="Shape 295"/>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65378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sldNum" idx="12"/>
          </p:nvPr>
        </p:nvSpPr>
        <p:spPr>
          <a:xfrm>
            <a:off x="4021294" y="9721106"/>
            <a:ext cx="3076363" cy="513507"/>
          </a:xfrm>
          <a:prstGeom prst="rect">
            <a:avLst/>
          </a:prstGeom>
          <a:noFill/>
          <a:ln>
            <a:noFill/>
          </a:ln>
        </p:spPr>
        <p:txBody>
          <a:bodyPr spcFirstLastPara="1" wrap="square" lIns="95475" tIns="47725" rIns="95475" bIns="47725" anchor="b" anchorCtr="0">
            <a:noAutofit/>
          </a:bodyPr>
          <a:lstStyle/>
          <a:p>
            <a:pPr algn="r"/>
            <a:fld id="{00000000-1234-1234-1234-123412341234}" type="slidenum">
              <a:rPr lang="en-ZA" sz="1300">
                <a:solidFill>
                  <a:schemeClr val="dk1"/>
                </a:solidFill>
                <a:latin typeface="Calibri"/>
                <a:ea typeface="Calibri"/>
                <a:cs typeface="Calibri"/>
                <a:sym typeface="Calibri"/>
              </a:rPr>
              <a:pPr algn="r"/>
              <a:t>34</a:t>
            </a:fld>
            <a:endParaRPr sz="1300">
              <a:solidFill>
                <a:schemeClr val="dk1"/>
              </a:solidFill>
              <a:latin typeface="Calibri"/>
              <a:ea typeface="Calibri"/>
              <a:cs typeface="Calibri"/>
              <a:sym typeface="Calibri"/>
            </a:endParaRPr>
          </a:p>
        </p:txBody>
      </p:sp>
      <p:sp>
        <p:nvSpPr>
          <p:cNvPr id="301" name="Shape 301"/>
          <p:cNvSpPr>
            <a:spLocks noGrp="1" noRot="1" noChangeAspect="1"/>
          </p:cNvSpPr>
          <p:nvPr>
            <p:ph type="sldImg" idx="2"/>
          </p:nvPr>
        </p:nvSpPr>
        <p:spPr>
          <a:xfrm>
            <a:off x="165100" y="782638"/>
            <a:ext cx="6942138" cy="39052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02" name="Shape 302"/>
          <p:cNvSpPr txBox="1">
            <a:spLocks noGrp="1"/>
          </p:cNvSpPr>
          <p:nvPr>
            <p:ph type="body" idx="1"/>
          </p:nvPr>
        </p:nvSpPr>
        <p:spPr>
          <a:xfrm>
            <a:off x="709930" y="4925408"/>
            <a:ext cx="5679440" cy="4029879"/>
          </a:xfrm>
          <a:prstGeom prst="rect">
            <a:avLst/>
          </a:prstGeom>
          <a:noFill/>
          <a:ln>
            <a:noFill/>
          </a:ln>
        </p:spPr>
        <p:txBody>
          <a:bodyPr spcFirstLastPara="1" wrap="square" lIns="95475" tIns="47725" rIns="95475" bIns="47725" anchor="t" anchorCtr="0">
            <a:noAutofit/>
          </a:bodyPr>
          <a:lstStyle/>
          <a:p>
            <a:pPr marL="0" indent="0"/>
            <a:endParaRPr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names: depends on whether brain is defined anatomically or functionally</a:t>
            </a:r>
          </a:p>
          <a:p>
            <a:r>
              <a:rPr lang="en-US" dirty="0" err="1"/>
              <a:t>Esp</a:t>
            </a:r>
            <a:r>
              <a:rPr lang="en-US" dirty="0"/>
              <a:t> </a:t>
            </a:r>
            <a:r>
              <a:rPr lang="en-ZA" sz="1800" b="0" i="0" u="none" strike="noStrike" baseline="0" dirty="0">
                <a:latin typeface="Lato" panose="020B0604020202020204" charset="0"/>
              </a:rPr>
              <a:t>substantia nigra pars reticulata</a:t>
            </a:r>
            <a:endParaRPr lang="en-ZA" dirty="0"/>
          </a:p>
        </p:txBody>
      </p:sp>
      <p:sp>
        <p:nvSpPr>
          <p:cNvPr id="4" name="Slide Number Placeholder 3"/>
          <p:cNvSpPr>
            <a:spLocks noGrp="1"/>
          </p:cNvSpPr>
          <p:nvPr>
            <p:ph type="sldNum" idx="12"/>
          </p:nvPr>
        </p:nvSpPr>
        <p:spPr/>
        <p:txBody>
          <a:bodyPr/>
          <a:lstStyle/>
          <a:p>
            <a:pPr algn="r"/>
            <a:fld id="{00000000-1234-1234-1234-123412341234}" type="slidenum">
              <a:rPr lang="en-ZA" sz="1300" smtClean="0">
                <a:solidFill>
                  <a:schemeClr val="dk1"/>
                </a:solidFill>
                <a:latin typeface="Calibri"/>
                <a:ea typeface="Calibri"/>
                <a:cs typeface="Calibri"/>
                <a:sym typeface="Calibri"/>
              </a:rPr>
              <a:pPr algn="r"/>
              <a:t>35</a:t>
            </a:fld>
            <a:endParaRPr lang="en-ZA"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53450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trolley is heading down a track on which there are five railroad workers, who cannot get off the track. They will be killed if nothing is done.</a:t>
            </a:r>
          </a:p>
          <a:p>
            <a:r>
              <a:rPr lang="en-US" dirty="0"/>
              <a:t>Switch scenario: You are an operator who can flip a switch to divert the trolley from its current track to a different track on which a single person is walking. </a:t>
            </a:r>
          </a:p>
          <a:p>
            <a:r>
              <a:rPr lang="en-US" dirty="0"/>
              <a:t>NB: The question is not what you WOULD do but what you SHOULD do.</a:t>
            </a:r>
            <a:endParaRPr lang="en-ZA" dirty="0"/>
          </a:p>
        </p:txBody>
      </p:sp>
      <p:sp>
        <p:nvSpPr>
          <p:cNvPr id="4" name="Slide Number Placeholder 3"/>
          <p:cNvSpPr>
            <a:spLocks noGrp="1"/>
          </p:cNvSpPr>
          <p:nvPr>
            <p:ph type="sldNum" idx="12"/>
          </p:nvPr>
        </p:nvSpPr>
        <p:spPr/>
        <p:txBody>
          <a:bodyPr/>
          <a:lstStyle/>
          <a:p>
            <a:pPr algn="r"/>
            <a:fld id="{00000000-1234-1234-1234-123412341234}" type="slidenum">
              <a:rPr lang="en-ZA" sz="1300" smtClean="0">
                <a:solidFill>
                  <a:schemeClr val="dk1"/>
                </a:solidFill>
                <a:latin typeface="Calibri"/>
                <a:ea typeface="Calibri"/>
                <a:cs typeface="Calibri"/>
                <a:sym typeface="Calibri"/>
              </a:rPr>
              <a:pPr algn="r"/>
              <a:t>38</a:t>
            </a:fld>
            <a:endParaRPr lang="en-ZA"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116446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709930" y="4925407"/>
            <a:ext cx="5679365" cy="4029942"/>
          </a:xfrm>
          <a:prstGeom prst="rect">
            <a:avLst/>
          </a:prstGeom>
        </p:spPr>
        <p:txBody>
          <a:bodyPr spcFirstLastPara="1" wrap="square" lIns="95475" tIns="95475" rIns="95475" bIns="95475" anchor="t" anchorCtr="0">
            <a:noAutofit/>
          </a:bodyPr>
          <a:lstStyle/>
          <a:p>
            <a:pPr marL="0" marR="0" lvl="0" indent="0" algn="l" defTabSz="914400" rtl="0" eaLnBrk="1" fontAlgn="auto" latinLnBrk="0" hangingPunct="1">
              <a:lnSpc>
                <a:spcPct val="115000"/>
              </a:lnSpc>
              <a:spcBef>
                <a:spcPts val="1044"/>
              </a:spcBef>
              <a:spcAft>
                <a:spcPts val="0"/>
              </a:spcAft>
              <a:buClr>
                <a:srgbClr val="000000"/>
              </a:buClr>
              <a:buSzPts val="1400"/>
              <a:buFont typeface="Arial"/>
              <a:buNone/>
              <a:tabLst/>
              <a:defRPr/>
            </a:pPr>
            <a:r>
              <a:rPr lang="en-ZA" sz="1000" dirty="0">
                <a:latin typeface="Lato"/>
                <a:ea typeface="Lato"/>
                <a:cs typeface="Lato"/>
                <a:sym typeface="Lato"/>
              </a:rPr>
              <a:t>Incidental vs instrumental nature of death</a:t>
            </a:r>
            <a:r>
              <a:rPr lang="en-ZA" sz="1000" baseline="0" dirty="0">
                <a:latin typeface="Lato"/>
                <a:ea typeface="Lato"/>
                <a:cs typeface="Lato"/>
                <a:sym typeface="Lato"/>
              </a:rPr>
              <a:t> of single individual. But slight variation of switch scenario in which single death is instrumental is still deemed justifiable. </a:t>
            </a:r>
            <a:endParaRPr lang="en-ZA" sz="1000" dirty="0">
              <a:latin typeface="Lato"/>
              <a:ea typeface="Lato"/>
              <a:cs typeface="Lato"/>
              <a:sym typeface="Lato"/>
            </a:endParaRPr>
          </a:p>
          <a:p>
            <a:pPr marL="0" marR="0" lvl="0" indent="0" algn="l" defTabSz="914400" rtl="0" eaLnBrk="1" fontAlgn="auto" latinLnBrk="0" hangingPunct="1">
              <a:lnSpc>
                <a:spcPct val="115000"/>
              </a:lnSpc>
              <a:spcBef>
                <a:spcPts val="1044"/>
              </a:spcBef>
              <a:spcAft>
                <a:spcPts val="0"/>
              </a:spcAft>
              <a:buClr>
                <a:srgbClr val="000000"/>
              </a:buClr>
              <a:buSzPts val="1400"/>
              <a:buFont typeface="Arial"/>
              <a:buNone/>
              <a:tabLst/>
              <a:defRPr/>
            </a:pPr>
            <a:r>
              <a:rPr lang="en-ZA" sz="1000" dirty="0">
                <a:latin typeface="Lato"/>
                <a:ea typeface="Lato"/>
                <a:cs typeface="Lato"/>
                <a:sym typeface="Lato"/>
              </a:rPr>
              <a:t>Neurologists have used brain imaging to “solve” trolley dilemma: pulling a lever effects violence far away (which until recently was impossible, and hence we have no evolutionary distaste for it), whereas pushing someone off a footbridge entails violence in less than a stone’s throw away (a distaste for which would have assisted our species in constructing stable communities and an evolutionary advantage)</a:t>
            </a:r>
            <a:endParaRPr lang="en-ZA" sz="1000" dirty="0"/>
          </a:p>
          <a:p>
            <a:pPr marL="0" indent="0">
              <a:lnSpc>
                <a:spcPct val="115000"/>
              </a:lnSpc>
              <a:spcBef>
                <a:spcPts val="1044"/>
              </a:spcBef>
            </a:pPr>
            <a:endParaRPr sz="1000" dirty="0"/>
          </a:p>
        </p:txBody>
      </p:sp>
      <p:sp>
        <p:nvSpPr>
          <p:cNvPr id="319" name="Shape 319"/>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11089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709930" y="4925407"/>
            <a:ext cx="5679365" cy="4029942"/>
          </a:xfrm>
          <a:prstGeom prst="rect">
            <a:avLst/>
          </a:prstGeom>
        </p:spPr>
        <p:txBody>
          <a:bodyPr spcFirstLastPara="1" wrap="square" lIns="95475" tIns="95475" rIns="95475" bIns="95475" anchor="t" anchorCtr="0">
            <a:noAutofit/>
          </a:bodyPr>
          <a:lstStyle/>
          <a:p>
            <a:pPr marL="0" marR="0" lvl="0" indent="0" algn="l" defTabSz="914400" rtl="0" eaLnBrk="1" fontAlgn="auto" latinLnBrk="0" hangingPunct="1">
              <a:lnSpc>
                <a:spcPct val="115000"/>
              </a:lnSpc>
              <a:spcBef>
                <a:spcPts val="1044"/>
              </a:spcBef>
              <a:spcAft>
                <a:spcPts val="0"/>
              </a:spcAft>
              <a:buClr>
                <a:srgbClr val="000000"/>
              </a:buClr>
              <a:buSzPts val="1400"/>
              <a:buFont typeface="Arial"/>
              <a:buNone/>
              <a:tabLst/>
              <a:defRPr/>
            </a:pPr>
            <a:r>
              <a:rPr lang="en-US" sz="1000" dirty="0"/>
              <a:t>Other examples: </a:t>
            </a:r>
            <a:r>
              <a:rPr lang="en-US" sz="1000" dirty="0">
                <a:latin typeface="Lato"/>
                <a:ea typeface="Lato"/>
                <a:cs typeface="Lato"/>
                <a:sym typeface="Lato"/>
              </a:rPr>
              <a:t>Rejecting low offers in ultimatum game corresponds to more activity in DRS and less in PFC</a:t>
            </a:r>
          </a:p>
          <a:p>
            <a:pPr marL="0" marR="0" lvl="0" indent="0" algn="l" defTabSz="914400" rtl="0" eaLnBrk="1" fontAlgn="auto" latinLnBrk="0" hangingPunct="1">
              <a:lnSpc>
                <a:spcPct val="115000"/>
              </a:lnSpc>
              <a:spcBef>
                <a:spcPts val="1044"/>
              </a:spcBef>
              <a:spcAft>
                <a:spcPts val="0"/>
              </a:spcAft>
              <a:buClr>
                <a:srgbClr val="000000"/>
              </a:buClr>
              <a:buSzPts val="1400"/>
              <a:buFont typeface="Arial"/>
              <a:buNone/>
              <a:tabLst/>
              <a:defRPr/>
            </a:pPr>
            <a:r>
              <a:rPr lang="en-US" sz="1000" dirty="0">
                <a:latin typeface="Lato"/>
                <a:ea typeface="Lato"/>
                <a:cs typeface="Lato"/>
                <a:sym typeface="Lato"/>
              </a:rPr>
              <a:t>Same for choosing small immediate rewards over large delayed reward</a:t>
            </a:r>
          </a:p>
          <a:p>
            <a:pPr marL="0" marR="0" lvl="0" indent="0" algn="l" defTabSz="914400" rtl="0" eaLnBrk="1" fontAlgn="auto" latinLnBrk="0" hangingPunct="1">
              <a:lnSpc>
                <a:spcPct val="115000"/>
              </a:lnSpc>
              <a:spcBef>
                <a:spcPts val="1044"/>
              </a:spcBef>
              <a:spcAft>
                <a:spcPts val="0"/>
              </a:spcAft>
              <a:buClr>
                <a:srgbClr val="000000"/>
              </a:buClr>
              <a:buSzPts val="1400"/>
              <a:buFont typeface="Arial"/>
              <a:buNone/>
              <a:tabLst/>
              <a:defRPr/>
            </a:pPr>
            <a:r>
              <a:rPr lang="en-US" sz="1000" dirty="0">
                <a:latin typeface="Lato"/>
                <a:ea typeface="Lato"/>
                <a:cs typeface="Lato"/>
                <a:sym typeface="Lato"/>
              </a:rPr>
              <a:t>Also activity in PFC appears to be relevant for effectiveness of placebos</a:t>
            </a:r>
          </a:p>
          <a:p>
            <a:pPr marL="0" indent="0">
              <a:lnSpc>
                <a:spcPct val="115000"/>
              </a:lnSpc>
              <a:spcBef>
                <a:spcPts val="1044"/>
              </a:spcBef>
            </a:pPr>
            <a:endParaRPr sz="1000" dirty="0"/>
          </a:p>
        </p:txBody>
      </p:sp>
      <p:sp>
        <p:nvSpPr>
          <p:cNvPr id="319" name="Shape 319"/>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0103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709930" y="4925408"/>
            <a:ext cx="5679440" cy="4029879"/>
          </a:xfrm>
          <a:prstGeom prst="rect">
            <a:avLst/>
          </a:prstGeom>
        </p:spPr>
        <p:txBody>
          <a:bodyPr spcFirstLastPara="1" wrap="square" lIns="95475" tIns="95475" rIns="95475" bIns="95475" anchor="t" anchorCtr="0">
            <a:noAutofit/>
          </a:bodyPr>
          <a:lstStyle/>
          <a:p>
            <a:pPr marL="0" indent="0"/>
            <a:endParaRPr dirty="0"/>
          </a:p>
        </p:txBody>
      </p:sp>
      <p:sp>
        <p:nvSpPr>
          <p:cNvPr id="100" name="Shape 100"/>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709930" y="4925408"/>
            <a:ext cx="5679440" cy="4029879"/>
          </a:xfrm>
          <a:prstGeom prst="rect">
            <a:avLst/>
          </a:prstGeom>
        </p:spPr>
        <p:txBody>
          <a:bodyPr spcFirstLastPara="1" wrap="square" lIns="95475" tIns="95475" rIns="95475" bIns="95475" anchor="t" anchorCtr="0">
            <a:noAutofit/>
          </a:bodyPr>
          <a:lstStyle/>
          <a:p>
            <a:pPr marL="0" indent="0"/>
            <a:endParaRPr/>
          </a:p>
        </p:txBody>
      </p:sp>
      <p:sp>
        <p:nvSpPr>
          <p:cNvPr id="94" name="Shape 94"/>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9719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Shape 106"/>
          <p:cNvSpPr txBox="1">
            <a:spLocks noGrp="1"/>
          </p:cNvSpPr>
          <p:nvPr>
            <p:ph type="body" idx="1"/>
          </p:nvPr>
        </p:nvSpPr>
        <p:spPr>
          <a:xfrm>
            <a:off x="709930" y="4925408"/>
            <a:ext cx="5679440" cy="4029879"/>
          </a:xfrm>
          <a:prstGeom prst="rect">
            <a:avLst/>
          </a:prstGeom>
          <a:noFill/>
          <a:ln>
            <a:noFill/>
          </a:ln>
        </p:spPr>
        <p:txBody>
          <a:bodyPr spcFirstLastPara="1" wrap="square" lIns="95475" tIns="47725" rIns="95475" bIns="47725" anchor="t" anchorCtr="0">
            <a:noAutofit/>
          </a:bodyPr>
          <a:lstStyle/>
          <a:p>
            <a:pPr marL="0" indent="0"/>
            <a:r>
              <a:rPr lang="en-ZA" dirty="0"/>
              <a:t>Economics is a social science, like anthropology, political science and sociology; primarily interested in human behaviour.</a:t>
            </a:r>
            <a:endParaRPr dirty="0"/>
          </a:p>
          <a:p>
            <a:pPr marL="0" indent="0"/>
            <a:r>
              <a:rPr lang="en-ZA" dirty="0"/>
              <a:t>Essence: figuring out what people care about, and what they are trying to achieve when they make decisions helps you understand, predict and influence their behaviour</a:t>
            </a:r>
          </a:p>
          <a:p>
            <a:pPr marL="0" indent="0"/>
            <a:r>
              <a:rPr lang="en-ZA" dirty="0"/>
              <a:t>Example:</a:t>
            </a:r>
            <a:r>
              <a:rPr lang="en-ZA" baseline="0" dirty="0"/>
              <a:t> Economics of crime show that understanding what potential criminals are trying to achieve can: 1) help understand crime patterns (across time and space), 2) provide policy levers to curb criminal activity in most cost-effective way</a:t>
            </a:r>
            <a:endParaRPr dirty="0"/>
          </a:p>
        </p:txBody>
      </p:sp>
      <p:sp>
        <p:nvSpPr>
          <p:cNvPr id="107" name="Shape 107"/>
          <p:cNvSpPr txBox="1">
            <a:spLocks noGrp="1"/>
          </p:cNvSpPr>
          <p:nvPr>
            <p:ph type="sldNum" idx="12"/>
          </p:nvPr>
        </p:nvSpPr>
        <p:spPr>
          <a:xfrm>
            <a:off x="4021294" y="9721106"/>
            <a:ext cx="3076363" cy="513507"/>
          </a:xfrm>
          <a:prstGeom prst="rect">
            <a:avLst/>
          </a:prstGeom>
          <a:noFill/>
          <a:ln>
            <a:noFill/>
          </a:ln>
        </p:spPr>
        <p:txBody>
          <a:bodyPr spcFirstLastPara="1" wrap="square" lIns="95475" tIns="47725" rIns="95475" bIns="47725" anchor="b" anchorCtr="0">
            <a:noAutofit/>
          </a:bodyPr>
          <a:lstStyle/>
          <a:p>
            <a:pPr algn="r"/>
            <a:fld id="{00000000-1234-1234-1234-123412341234}" type="slidenum">
              <a:rPr lang="en-ZA" sz="1300">
                <a:solidFill>
                  <a:schemeClr val="dk1"/>
                </a:solidFill>
                <a:latin typeface="Calibri"/>
                <a:ea typeface="Calibri"/>
                <a:cs typeface="Calibri"/>
                <a:sym typeface="Calibri"/>
              </a:rPr>
              <a:pPr algn="r"/>
              <a:t>6</a:t>
            </a:fld>
            <a:endParaRPr sz="13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Shape 113"/>
          <p:cNvSpPr txBox="1">
            <a:spLocks noGrp="1"/>
          </p:cNvSpPr>
          <p:nvPr>
            <p:ph type="body" idx="1"/>
          </p:nvPr>
        </p:nvSpPr>
        <p:spPr>
          <a:xfrm>
            <a:off x="709930" y="4925408"/>
            <a:ext cx="5679440" cy="4029879"/>
          </a:xfrm>
          <a:prstGeom prst="rect">
            <a:avLst/>
          </a:prstGeom>
          <a:noFill/>
          <a:ln>
            <a:noFill/>
          </a:ln>
        </p:spPr>
        <p:txBody>
          <a:bodyPr spcFirstLastPara="1" wrap="square" lIns="95475" tIns="47725" rIns="95475" bIns="47725" anchor="t" anchorCtr="0">
            <a:noAutofit/>
          </a:bodyPr>
          <a:lstStyle/>
          <a:p>
            <a:pPr marL="0" indent="0">
              <a:buClr>
                <a:schemeClr val="dk1"/>
              </a:buClr>
              <a:buSzPts val="1200"/>
            </a:pPr>
            <a:r>
              <a:rPr lang="en-ZA" sz="1300" dirty="0"/>
              <a:t>Or lazy or unintelligent</a:t>
            </a:r>
            <a:endParaRPr sz="1300" dirty="0"/>
          </a:p>
          <a:p>
            <a:pPr marL="0" indent="0">
              <a:buClr>
                <a:schemeClr val="dk1"/>
              </a:buClr>
              <a:buSzPts val="1200"/>
            </a:pPr>
            <a:r>
              <a:rPr lang="en-ZA" dirty="0"/>
              <a:t>BE already awarded 4 Nobel Prizes. </a:t>
            </a:r>
          </a:p>
          <a:p>
            <a:pPr marL="0" indent="0">
              <a:buClr>
                <a:schemeClr val="dk1"/>
              </a:buClr>
              <a:buSzPts val="1200"/>
            </a:pPr>
            <a:r>
              <a:rPr lang="en-ZA" dirty="0"/>
              <a:t>BE a bad</a:t>
            </a:r>
            <a:r>
              <a:rPr lang="en-ZA" baseline="0" dirty="0"/>
              <a:t> name because all of economics is about behaviour</a:t>
            </a:r>
            <a:endParaRPr lang="en-ZA" dirty="0"/>
          </a:p>
          <a:p>
            <a:pPr marL="0" indent="0">
              <a:buClr>
                <a:schemeClr val="dk1"/>
              </a:buClr>
              <a:buSzPts val="1200"/>
            </a:pPr>
            <a:r>
              <a:rPr lang="en-ZA" dirty="0"/>
              <a:t>Matthew Rabin</a:t>
            </a:r>
            <a:r>
              <a:rPr lang="en-ZA" baseline="0" dirty="0"/>
              <a:t>: BE suggests we only care about behaviour and not welfare, which is false</a:t>
            </a:r>
            <a:endParaRPr dirty="0"/>
          </a:p>
          <a:p>
            <a:pPr marL="0" indent="0"/>
            <a:endParaRPr sz="1300" dirty="0"/>
          </a:p>
        </p:txBody>
      </p:sp>
      <p:sp>
        <p:nvSpPr>
          <p:cNvPr id="114" name="Shape 114"/>
          <p:cNvSpPr txBox="1">
            <a:spLocks noGrp="1"/>
          </p:cNvSpPr>
          <p:nvPr>
            <p:ph type="sldNum" idx="12"/>
          </p:nvPr>
        </p:nvSpPr>
        <p:spPr>
          <a:xfrm>
            <a:off x="4021294" y="9721106"/>
            <a:ext cx="3076363" cy="513507"/>
          </a:xfrm>
          <a:prstGeom prst="rect">
            <a:avLst/>
          </a:prstGeom>
          <a:noFill/>
          <a:ln>
            <a:noFill/>
          </a:ln>
        </p:spPr>
        <p:txBody>
          <a:bodyPr spcFirstLastPara="1" wrap="square" lIns="95475" tIns="47725" rIns="95475" bIns="47725" anchor="b" anchorCtr="0">
            <a:noAutofit/>
          </a:bodyPr>
          <a:lstStyle/>
          <a:p>
            <a:pPr algn="r"/>
            <a:fld id="{00000000-1234-1234-1234-123412341234}" type="slidenum">
              <a:rPr lang="en-ZA" sz="1300">
                <a:solidFill>
                  <a:schemeClr val="dk1"/>
                </a:solidFill>
                <a:latin typeface="Calibri"/>
                <a:ea typeface="Calibri"/>
                <a:cs typeface="Calibri"/>
                <a:sym typeface="Calibri"/>
              </a:rPr>
              <a:pPr algn="r"/>
              <a:t>7</a:t>
            </a:fld>
            <a:endParaRPr sz="13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Shape 113"/>
          <p:cNvSpPr txBox="1">
            <a:spLocks noGrp="1"/>
          </p:cNvSpPr>
          <p:nvPr>
            <p:ph type="body" idx="1"/>
          </p:nvPr>
        </p:nvSpPr>
        <p:spPr>
          <a:xfrm>
            <a:off x="709930" y="4925408"/>
            <a:ext cx="5679440" cy="4029879"/>
          </a:xfrm>
          <a:prstGeom prst="rect">
            <a:avLst/>
          </a:prstGeom>
          <a:noFill/>
          <a:ln>
            <a:noFill/>
          </a:ln>
        </p:spPr>
        <p:txBody>
          <a:bodyPr spcFirstLastPara="1" wrap="square" lIns="95475" tIns="47725" rIns="95475" bIns="47725" anchor="t" anchorCtr="0">
            <a:noAutofit/>
          </a:bodyPr>
          <a:lstStyle/>
          <a:p>
            <a:pPr marL="0" indent="0"/>
            <a:r>
              <a:rPr lang="en-ZA" dirty="0"/>
              <a:t>First wave: annoying to economists</a:t>
            </a:r>
            <a:r>
              <a:rPr lang="en-ZA" baseline="0" dirty="0"/>
              <a:t> and not very rigorous. E.g. Dictator game played by second years students in Arizona shows that most people are altruistic, so we should double minimum wages in SA. </a:t>
            </a:r>
          </a:p>
          <a:p>
            <a:pPr marL="0" indent="0"/>
            <a:r>
              <a:rPr lang="en-ZA" baseline="0" dirty="0"/>
              <a:t>Second wave added some theoretical and empirical rigour. Also the main distinguishing factor between BE &amp; Psych</a:t>
            </a:r>
          </a:p>
          <a:p>
            <a:pPr marL="0" indent="0"/>
            <a:r>
              <a:rPr lang="en-ZA" baseline="0" dirty="0"/>
              <a:t>Third wave example: hyperbolic discounting model with partial naivete generalises model of exponential discounting with perfect self-insight. </a:t>
            </a:r>
            <a:endParaRPr lang="en-ZA" dirty="0"/>
          </a:p>
          <a:p>
            <a:pPr marL="0" indent="0">
              <a:buClr>
                <a:schemeClr val="dk1"/>
              </a:buClr>
              <a:buSzPts val="1200"/>
            </a:pPr>
            <a:endParaRPr dirty="0"/>
          </a:p>
          <a:p>
            <a:pPr marL="0" indent="0"/>
            <a:endParaRPr sz="1300" dirty="0"/>
          </a:p>
        </p:txBody>
      </p:sp>
      <p:sp>
        <p:nvSpPr>
          <p:cNvPr id="114" name="Shape 114"/>
          <p:cNvSpPr txBox="1">
            <a:spLocks noGrp="1"/>
          </p:cNvSpPr>
          <p:nvPr>
            <p:ph type="sldNum" idx="12"/>
          </p:nvPr>
        </p:nvSpPr>
        <p:spPr>
          <a:xfrm>
            <a:off x="4021294" y="9721106"/>
            <a:ext cx="3076363" cy="513507"/>
          </a:xfrm>
          <a:prstGeom prst="rect">
            <a:avLst/>
          </a:prstGeom>
          <a:noFill/>
          <a:ln>
            <a:noFill/>
          </a:ln>
        </p:spPr>
        <p:txBody>
          <a:bodyPr spcFirstLastPara="1" wrap="square" lIns="95475" tIns="47725" rIns="95475" bIns="47725" anchor="b" anchorCtr="0">
            <a:noAutofit/>
          </a:bodyPr>
          <a:lstStyle/>
          <a:p>
            <a:pPr algn="r"/>
            <a:fld id="{00000000-1234-1234-1234-123412341234}" type="slidenum">
              <a:rPr lang="en-ZA" sz="1300">
                <a:solidFill>
                  <a:schemeClr val="dk1"/>
                </a:solidFill>
                <a:latin typeface="Calibri"/>
                <a:ea typeface="Calibri"/>
                <a:cs typeface="Calibri"/>
                <a:sym typeface="Calibri"/>
              </a:rPr>
              <a:pPr algn="r"/>
              <a:t>8</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6375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709930" y="4925408"/>
            <a:ext cx="5679440" cy="4029879"/>
          </a:xfrm>
          <a:prstGeom prst="rect">
            <a:avLst/>
          </a:prstGeom>
        </p:spPr>
        <p:txBody>
          <a:bodyPr spcFirstLastPara="1" wrap="square" lIns="95475" tIns="95475" rIns="95475" bIns="95475" anchor="t" anchorCtr="0">
            <a:noAutofit/>
          </a:bodyPr>
          <a:lstStyle/>
          <a:p>
            <a:pPr marL="0" indent="0"/>
            <a:endParaRPr dirty="0"/>
          </a:p>
        </p:txBody>
      </p:sp>
      <p:sp>
        <p:nvSpPr>
          <p:cNvPr id="120" name="Shape 120"/>
          <p:cNvSpPr>
            <a:spLocks noGrp="1" noRot="1" noChangeAspect="1"/>
          </p:cNvSpPr>
          <p:nvPr>
            <p:ph type="sldImg" idx="2"/>
          </p:nvPr>
        </p:nvSpPr>
        <p:spPr>
          <a:xfrm>
            <a:off x="481013" y="1279525"/>
            <a:ext cx="6137275" cy="3452813"/>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18" name="Shape 18"/>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r>
              <a:rPr lang="en-US"/>
              <a:t>Click to edit Master subtitle style</a:t>
            </a:r>
            <a:endParaRPr/>
          </a:p>
        </p:txBody>
      </p:sp>
      <p:sp>
        <p:nvSpPr>
          <p:cNvPr id="19" name="Shape 1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ZA"/>
          </a:p>
        </p:txBody>
      </p:sp>
      <p:sp>
        <p:nvSpPr>
          <p:cNvPr id="20" name="Shape 2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ZA"/>
          </a:p>
        </p:txBody>
      </p:sp>
      <p:sp>
        <p:nvSpPr>
          <p:cNvPr id="21" name="Shape 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spcBef>
                <a:spcPts val="0"/>
              </a:spcBef>
              <a:spcAft>
                <a:spcPts val="0"/>
              </a:spcAft>
              <a:buNone/>
            </a:pPr>
            <a:fld id="{00000000-1234-1234-1234-123412341234}" type="slidenum">
              <a:rPr lang="en-ZA" smtClean="0"/>
              <a:t>‹#›</a:t>
            </a:fld>
            <a:endParaRPr lang="en-ZA"/>
          </a:p>
        </p:txBody>
      </p:sp>
    </p:spTree>
    <p:extLst>
      <p:ext uri="{BB962C8B-B14F-4D97-AF65-F5344CB8AC3E}">
        <p14:creationId xmlns:p14="http://schemas.microsoft.com/office/powerpoint/2010/main" val="2124849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41"/>
        <p:cNvGrpSpPr/>
        <p:nvPr/>
      </p:nvGrpSpPr>
      <p:grpSpPr>
        <a:xfrm>
          <a:off x="0" y="0"/>
          <a:ext cx="0" cy="0"/>
          <a:chOff x="0" y="0"/>
          <a:chExt cx="0" cy="0"/>
        </a:xfrm>
      </p:grpSpPr>
      <p:sp>
        <p:nvSpPr>
          <p:cNvPr id="42" name="Shape 4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ZA"/>
              <a:t>‹#›</a:t>
            </a:fld>
            <a:endParaRPr/>
          </a:p>
        </p:txBody>
      </p:sp>
    </p:spTree>
    <p:extLst>
      <p:ext uri="{BB962C8B-B14F-4D97-AF65-F5344CB8AC3E}">
        <p14:creationId xmlns:p14="http://schemas.microsoft.com/office/powerpoint/2010/main" val="2449696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baseline="0">
                <a:solidFill>
                  <a:schemeClr val="dk1"/>
                </a:solidFill>
                <a:latin typeface="Lato" panose="020B0604020202020204" charset="0"/>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dirty="0"/>
              <a:t>Click to edit Master title style</a:t>
            </a:r>
            <a:endParaRPr dirty="0"/>
          </a:p>
        </p:txBody>
      </p:sp>
      <p:sp>
        <p:nvSpPr>
          <p:cNvPr id="24" name="Shape 24"/>
          <p:cNvSpPr txBox="1">
            <a:spLocks noGrp="1"/>
          </p:cNvSpPr>
          <p:nvPr>
            <p:ph type="body" idx="1"/>
          </p:nvPr>
        </p:nvSpPr>
        <p:spPr>
          <a:xfrm>
            <a:off x="838200" y="1825625"/>
            <a:ext cx="10548000" cy="4320000"/>
          </a:xfrm>
          <a:prstGeom prst="rect">
            <a:avLst/>
          </a:prstGeom>
          <a:noFill/>
          <a:ln>
            <a:noFill/>
          </a:ln>
        </p:spPr>
        <p:txBody>
          <a:bodyPr spcFirstLastPara="1" wrap="square" lIns="91425" tIns="91425" rIns="91425" bIns="91425" anchor="t" anchorCtr="0"/>
          <a:lstStyle>
            <a:lvl1pPr marL="457200" lvl="0" indent="-406400" rtl="0">
              <a:spcBef>
                <a:spcPts val="0"/>
              </a:spcBef>
              <a:spcAft>
                <a:spcPts val="0"/>
              </a:spcAft>
              <a:buClr>
                <a:schemeClr val="dk1"/>
              </a:buClr>
              <a:buSzPts val="2800"/>
              <a:buFont typeface="Arial"/>
              <a:buChar char="•"/>
              <a:defRPr sz="2800" b="0" i="0" u="none" strike="noStrike" cap="none" baseline="0">
                <a:solidFill>
                  <a:schemeClr val="dk1"/>
                </a:solidFill>
                <a:latin typeface="Lato Light" panose="020B0604020202020204" charset="0"/>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dirty="0"/>
              <a:t>Click to edit Master text styles</a:t>
            </a:r>
          </a:p>
        </p:txBody>
      </p:sp>
      <p:sp>
        <p:nvSpPr>
          <p:cNvPr id="25" name="Shape 2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ZA"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734232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TxTwoObj">
  <p:cSld name="Comparison">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47" name="Shape 47"/>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48" name="Shape 48"/>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49" name="Shape 49"/>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50" name="Shape 50"/>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51" name="Shape 5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ZA"/>
          </a:p>
        </p:txBody>
      </p:sp>
      <p:sp>
        <p:nvSpPr>
          <p:cNvPr id="52" name="Shape 5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ZA"/>
          </a:p>
        </p:txBody>
      </p:sp>
      <p:sp>
        <p:nvSpPr>
          <p:cNvPr id="53" name="Shape 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spcBef>
                <a:spcPts val="0"/>
              </a:spcBef>
              <a:spcAft>
                <a:spcPts val="0"/>
              </a:spcAft>
              <a:buNone/>
            </a:pPr>
            <a:fld id="{00000000-1234-1234-1234-123412341234}" type="slidenum">
              <a:rPr lang="en-ZA" smtClean="0"/>
              <a:t>‹#›</a:t>
            </a:fld>
            <a:endParaRPr lang="en-ZA"/>
          </a:p>
        </p:txBody>
      </p:sp>
    </p:spTree>
    <p:extLst>
      <p:ext uri="{BB962C8B-B14F-4D97-AF65-F5344CB8AC3E}">
        <p14:creationId xmlns:p14="http://schemas.microsoft.com/office/powerpoint/2010/main" val="747589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1" name="Shape 61"/>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62" name="Shape 62"/>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63" name="Shape 6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ZA"/>
          </a:p>
        </p:txBody>
      </p:sp>
      <p:sp>
        <p:nvSpPr>
          <p:cNvPr id="64" name="Shape 6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ZA"/>
          </a:p>
        </p:txBody>
      </p:sp>
      <p:sp>
        <p:nvSpPr>
          <p:cNvPr id="65" name="Shape 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spcBef>
                <a:spcPts val="0"/>
              </a:spcBef>
              <a:spcAft>
                <a:spcPts val="0"/>
              </a:spcAft>
              <a:buNone/>
            </a:pPr>
            <a:fld id="{00000000-1234-1234-1234-123412341234}" type="slidenum">
              <a:rPr lang="en-ZA" smtClean="0"/>
              <a:t>‹#›</a:t>
            </a:fld>
            <a:endParaRPr lang="en-ZA"/>
          </a:p>
        </p:txBody>
      </p:sp>
    </p:spTree>
    <p:extLst>
      <p:ext uri="{BB962C8B-B14F-4D97-AF65-F5344CB8AC3E}">
        <p14:creationId xmlns:p14="http://schemas.microsoft.com/office/powerpoint/2010/main" val="190088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picTx">
  <p:cSld name="Picture with Caption">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68" name="Shape 68"/>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69" name="Shape 69"/>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70" name="Shape 7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ZA"/>
          </a:p>
        </p:txBody>
      </p:sp>
      <p:sp>
        <p:nvSpPr>
          <p:cNvPr id="71" name="Shape 7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ZA"/>
          </a:p>
        </p:txBody>
      </p:sp>
      <p:sp>
        <p:nvSpPr>
          <p:cNvPr id="72" name="Shape 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spcBef>
                <a:spcPts val="0"/>
              </a:spcBef>
              <a:spcAft>
                <a:spcPts val="0"/>
              </a:spcAft>
              <a:buNone/>
            </a:pPr>
            <a:fld id="{00000000-1234-1234-1234-123412341234}" type="slidenum">
              <a:rPr lang="en-ZA" smtClean="0"/>
              <a:t>‹#›</a:t>
            </a:fld>
            <a:endParaRPr lang="en-ZA"/>
          </a:p>
        </p:txBody>
      </p:sp>
    </p:spTree>
    <p:extLst>
      <p:ext uri="{BB962C8B-B14F-4D97-AF65-F5344CB8AC3E}">
        <p14:creationId xmlns:p14="http://schemas.microsoft.com/office/powerpoint/2010/main" val="111549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vertTx">
  <p:cSld name="Title and Vertical 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75" name="Shape 7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76" name="Shape 7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ZA"/>
          </a:p>
        </p:txBody>
      </p:sp>
      <p:sp>
        <p:nvSpPr>
          <p:cNvPr id="77" name="Shape 7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ZA"/>
          </a:p>
        </p:txBody>
      </p:sp>
      <p:sp>
        <p:nvSpPr>
          <p:cNvPr id="78" name="Shape 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spcBef>
                <a:spcPts val="0"/>
              </a:spcBef>
              <a:spcAft>
                <a:spcPts val="0"/>
              </a:spcAft>
              <a:buNone/>
            </a:pPr>
            <a:fld id="{00000000-1234-1234-1234-123412341234}" type="slidenum">
              <a:rPr lang="en-ZA" smtClean="0"/>
              <a:t>‹#›</a:t>
            </a:fld>
            <a:endParaRPr lang="en-ZA"/>
          </a:p>
        </p:txBody>
      </p:sp>
    </p:spTree>
    <p:extLst>
      <p:ext uri="{BB962C8B-B14F-4D97-AF65-F5344CB8AC3E}">
        <p14:creationId xmlns:p14="http://schemas.microsoft.com/office/powerpoint/2010/main" val="319763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vertTitleAndTx">
  <p:cSld name="Vertical Title and Text">
    <p:spTree>
      <p:nvGrpSpPr>
        <p:cNvPr id="1" name="Shape 79"/>
        <p:cNvGrpSpPr/>
        <p:nvPr/>
      </p:nvGrpSpPr>
      <p:grpSpPr>
        <a:xfrm>
          <a:off x="0" y="0"/>
          <a:ext cx="0" cy="0"/>
          <a:chOff x="0" y="0"/>
          <a:chExt cx="0" cy="0"/>
        </a:xfrm>
      </p:grpSpPr>
      <p:sp>
        <p:nvSpPr>
          <p:cNvPr id="80" name="Shape 80"/>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a:t>Click to edit Master title style</a:t>
            </a:r>
            <a:endParaRPr/>
          </a:p>
        </p:txBody>
      </p:sp>
      <p:sp>
        <p:nvSpPr>
          <p:cNvPr id="81" name="Shape 8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82" name="Shape 8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ZA"/>
          </a:p>
        </p:txBody>
      </p:sp>
      <p:sp>
        <p:nvSpPr>
          <p:cNvPr id="83" name="Shape 8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ZA"/>
          </a:p>
        </p:txBody>
      </p:sp>
      <p:sp>
        <p:nvSpPr>
          <p:cNvPr id="84" name="Shape 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spcBef>
                <a:spcPts val="0"/>
              </a:spcBef>
              <a:spcAft>
                <a:spcPts val="0"/>
              </a:spcAft>
              <a:buNone/>
            </a:pPr>
            <a:fld id="{00000000-1234-1234-1234-123412341234}" type="slidenum">
              <a:rPr lang="en-ZA" smtClean="0"/>
              <a:t>‹#›</a:t>
            </a:fld>
            <a:endParaRPr lang="en-ZA"/>
          </a:p>
        </p:txBody>
      </p:sp>
    </p:spTree>
    <p:extLst>
      <p:ext uri="{BB962C8B-B14F-4D97-AF65-F5344CB8AC3E}">
        <p14:creationId xmlns:p14="http://schemas.microsoft.com/office/powerpoint/2010/main" val="652147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and Content" userDrawn="1">
  <p:cSld name="1_Title and Content">
    <p:spTree>
      <p:nvGrpSpPr>
        <p:cNvPr id="1" name="Shape 22"/>
        <p:cNvGrpSpPr/>
        <p:nvPr/>
      </p:nvGrpSpPr>
      <p:grpSpPr>
        <a:xfrm>
          <a:off x="0" y="0"/>
          <a:ext cx="0" cy="0"/>
          <a:chOff x="0" y="0"/>
          <a:chExt cx="0" cy="0"/>
        </a:xfrm>
      </p:grpSpPr>
      <p:sp>
        <p:nvSpPr>
          <p:cNvPr id="24" name="Shape 24"/>
          <p:cNvSpPr txBox="1">
            <a:spLocks noGrp="1"/>
          </p:cNvSpPr>
          <p:nvPr>
            <p:ph type="body" idx="1"/>
          </p:nvPr>
        </p:nvSpPr>
        <p:spPr>
          <a:xfrm>
            <a:off x="838200" y="1825625"/>
            <a:ext cx="10515600" cy="4351200"/>
          </a:xfrm>
          <a:prstGeom prst="rect">
            <a:avLst/>
          </a:prstGeom>
          <a:noFill/>
          <a:ln>
            <a:noFill/>
          </a:ln>
        </p:spPr>
        <p:txBody>
          <a:bodyPr spcFirstLastPara="1" wrap="square" lIns="91425" tIns="91425" rIns="91425" bIns="91425" anchor="t" anchorCtr="0"/>
          <a:lstStyle>
            <a:lvl1pPr marL="457200" lvl="0" indent="-406400" rtl="0">
              <a:spcBef>
                <a:spcPts val="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2" name="Title 1"/>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1079541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wo Content" type="twoObj">
  <p:cSld name="Two Conten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Shape 36"/>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ZA"/>
              <a:t>‹#›</a:t>
            </a:fld>
            <a:endParaRPr/>
          </a:p>
        </p:txBody>
      </p:sp>
    </p:spTree>
    <p:extLst>
      <p:ext uri="{BB962C8B-B14F-4D97-AF65-F5344CB8AC3E}">
        <p14:creationId xmlns:p14="http://schemas.microsoft.com/office/powerpoint/2010/main" val="837019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ZA"/>
          </a:p>
        </p:txBody>
      </p:sp>
      <p:sp>
        <p:nvSpPr>
          <p:cNvPr id="13" name="Shape 1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ZA"/>
          </a:p>
        </p:txBody>
      </p:sp>
      <p:sp>
        <p:nvSpPr>
          <p:cNvPr id="14" name="Shape 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spcBef>
                <a:spcPts val="0"/>
              </a:spcBef>
              <a:spcAft>
                <a:spcPts val="0"/>
              </a:spcAft>
              <a:buNone/>
            </a:pPr>
            <a:fld id="{00000000-1234-1234-1234-123412341234}" type="slidenum">
              <a:rPr lang="en-ZA" smtClean="0"/>
              <a:t>‹#›</a:t>
            </a:fld>
            <a:endParaRPr lang="en-ZA"/>
          </a:p>
        </p:txBody>
      </p:sp>
      <p:pic>
        <p:nvPicPr>
          <p:cNvPr id="15" name="Shape 15"/>
          <p:cNvPicPr preferRelativeResize="0"/>
          <p:nvPr/>
        </p:nvPicPr>
        <p:blipFill>
          <a:blip r:embed="rId12">
            <a:alphaModFix/>
          </a:blip>
          <a:stretch>
            <a:fillRect/>
          </a:stretch>
        </p:blipFill>
        <p:spPr>
          <a:xfrm>
            <a:off x="11353800" y="6038225"/>
            <a:ext cx="664200" cy="664200"/>
          </a:xfrm>
          <a:prstGeom prst="rect">
            <a:avLst/>
          </a:prstGeom>
          <a:noFill/>
          <a:ln>
            <a:noFill/>
          </a:ln>
        </p:spPr>
      </p:pic>
    </p:spTree>
    <p:extLst>
      <p:ext uri="{BB962C8B-B14F-4D97-AF65-F5344CB8AC3E}">
        <p14:creationId xmlns:p14="http://schemas.microsoft.com/office/powerpoint/2010/main" val="89030904"/>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6" r:id="rId4"/>
    <p:sldLayoutId id="2147483667" r:id="rId5"/>
    <p:sldLayoutId id="2147483668" r:id="rId6"/>
    <p:sldLayoutId id="2147483669" r:id="rId7"/>
    <p:sldLayoutId id="2147483670"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88"/>
        <p:cNvGrpSpPr/>
        <p:nvPr/>
      </p:nvGrpSpPr>
      <p:grpSpPr>
        <a:xfrm>
          <a:off x="0" y="0"/>
          <a:ext cx="0" cy="0"/>
          <a:chOff x="0" y="0"/>
          <a:chExt cx="0" cy="0"/>
        </a:xfrm>
      </p:grpSpPr>
      <p:sp>
        <p:nvSpPr>
          <p:cNvPr id="89" name="Shape 89"/>
          <p:cNvSpPr txBox="1">
            <a:spLocks noGrp="1"/>
          </p:cNvSpPr>
          <p:nvPr>
            <p:ph type="ctrTitle"/>
          </p:nvPr>
        </p:nvSpPr>
        <p:spPr>
          <a:xfrm>
            <a:off x="1434790" y="3138493"/>
            <a:ext cx="9649522" cy="105436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6000"/>
              <a:buFont typeface="Calibri"/>
              <a:buNone/>
            </a:pPr>
            <a:r>
              <a:rPr lang="en-ZA" sz="6000" i="0" u="none" strike="noStrike" cap="none" dirty="0">
                <a:solidFill>
                  <a:schemeClr val="dk1"/>
                </a:solidFill>
                <a:latin typeface="Lato Light"/>
                <a:ea typeface="Lato Light"/>
                <a:cs typeface="Lato Light"/>
                <a:sym typeface="Lato Light"/>
              </a:rPr>
              <a:t>Behavioural Economics 871</a:t>
            </a:r>
            <a:endParaRPr sz="3600" i="0" u="none" strike="noStrike" cap="none" dirty="0">
              <a:solidFill>
                <a:schemeClr val="dk1"/>
              </a:solidFill>
              <a:latin typeface="Lato Light"/>
              <a:ea typeface="Lato Light"/>
              <a:cs typeface="Lato Light"/>
              <a:sym typeface="Lato Light"/>
            </a:endParaRPr>
          </a:p>
        </p:txBody>
      </p:sp>
      <p:sp>
        <p:nvSpPr>
          <p:cNvPr id="90" name="Shape 90"/>
          <p:cNvSpPr txBox="1">
            <a:spLocks noGrp="1"/>
          </p:cNvSpPr>
          <p:nvPr>
            <p:ph type="subTitle" idx="1"/>
          </p:nvPr>
        </p:nvSpPr>
        <p:spPr>
          <a:xfrm>
            <a:off x="1524000" y="4560849"/>
            <a:ext cx="9144000" cy="587084"/>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dk1"/>
              </a:buClr>
              <a:buSzPts val="2220"/>
              <a:buFont typeface="Arial"/>
              <a:buNone/>
            </a:pPr>
            <a:r>
              <a:rPr lang="en-US" sz="3600" i="0" u="none" strike="noStrike" cap="none" dirty="0">
                <a:solidFill>
                  <a:schemeClr val="dk1"/>
                </a:solidFill>
                <a:latin typeface="Lato" panose="020B0604020202020204" charset="0"/>
                <a:ea typeface="Lato Light"/>
                <a:cs typeface="Lato Light"/>
                <a:sym typeface="Lato Light"/>
              </a:rPr>
              <a:t>Lecture 1: Introduction</a:t>
            </a:r>
            <a:endParaRPr sz="3600" i="0" u="none" strike="noStrike" cap="none" dirty="0">
              <a:solidFill>
                <a:schemeClr val="dk1"/>
              </a:solidFill>
              <a:latin typeface="Lato" panose="020B0604020202020204" charset="0"/>
              <a:ea typeface="Lato Light"/>
              <a:cs typeface="Lato Light"/>
              <a:sym typeface="La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3" name="Shape 123"/>
              <p:cNvSpPr txBox="1">
                <a:spLocks noGrp="1"/>
              </p:cNvSpPr>
              <p:nvPr>
                <p:ph type="body" idx="1"/>
              </p:nvPr>
            </p:nvSpPr>
            <p:spPr>
              <a:xfrm>
                <a:off x="838200" y="1520825"/>
                <a:ext cx="10515600" cy="4972050"/>
              </a:xfrm>
              <a:prstGeom prst="rect">
                <a:avLst/>
              </a:prstGeom>
              <a:noFill/>
              <a:ln>
                <a:noFill/>
              </a:ln>
            </p:spPr>
            <p:txBody>
              <a:bodyPr spcFirstLastPara="1" wrap="square" lIns="91425" tIns="45700" rIns="91425" bIns="45700" anchor="t" anchorCtr="0">
                <a:noAutofit/>
              </a:bodyPr>
              <a:lstStyle/>
              <a:p>
                <a:pPr indent="-457200">
                  <a:lnSpc>
                    <a:spcPct val="100000"/>
                  </a:lnSpc>
                  <a:spcBef>
                    <a:spcPts val="600"/>
                  </a:spcBef>
                  <a:buSzPct val="86000"/>
                </a:pPr>
                <a:r>
                  <a:rPr lang="en-ZA" sz="2400" dirty="0">
                    <a:latin typeface="Lato" panose="020B0604020202020204" charset="0"/>
                  </a:rPr>
                  <a:t>In dynamic context with uncertainty, rational agents are typically assumed to solve the following maximisation problem:</a:t>
                </a:r>
              </a:p>
              <a:p>
                <a:pPr marL="0" indent="0">
                  <a:lnSpc>
                    <a:spcPct val="100000"/>
                  </a:lnSpc>
                  <a:spcBef>
                    <a:spcPts val="600"/>
                  </a:spcBef>
                  <a:buSzPct val="86000"/>
                  <a:buNone/>
                </a:pPr>
                <a14:m>
                  <m:oMathPara xmlns:m="http://schemas.openxmlformats.org/officeDocument/2006/math">
                    <m:oMathParaPr>
                      <m:jc m:val="centerGroup"/>
                    </m:oMathParaPr>
                    <m:oMath xmlns:m="http://schemas.openxmlformats.org/officeDocument/2006/math">
                      <m:func>
                        <m:funcPr>
                          <m:ctrlPr>
                            <a:rPr lang="en-ZA" sz="2400" i="1">
                              <a:latin typeface="Cambria Math" panose="02040503050406030204" pitchFamily="18" charset="0"/>
                            </a:rPr>
                          </m:ctrlPr>
                        </m:funcPr>
                        <m:fName>
                          <m:limLow>
                            <m:limLowPr>
                              <m:ctrlPr>
                                <a:rPr lang="en-ZA" sz="2400" i="1">
                                  <a:latin typeface="Cambria Math" panose="02040503050406030204" pitchFamily="18" charset="0"/>
                                </a:rPr>
                              </m:ctrlPr>
                            </m:limLowPr>
                            <m:e>
                              <m:r>
                                <m:rPr>
                                  <m:sty m:val="p"/>
                                </m:rPr>
                                <a:rPr lang="en-GB" sz="2400">
                                  <a:latin typeface="Cambria Math" panose="02040503050406030204" pitchFamily="18" charset="0"/>
                                </a:rPr>
                                <m:t>max</m:t>
                              </m:r>
                            </m:e>
                            <m:lim>
                              <m:sSub>
                                <m:sSubPr>
                                  <m:ctrlPr>
                                    <a:rPr lang="en-ZA" sz="2400" i="1">
                                      <a:latin typeface="Cambria Math" panose="02040503050406030204" pitchFamily="18" charset="0"/>
                                    </a:rPr>
                                  </m:ctrlPr>
                                </m:sSubPr>
                                <m:e>
                                  <m:r>
                                    <a:rPr lang="en-ZA" sz="2400" i="1">
                                      <a:latin typeface="Cambria Math" panose="02040503050406030204" pitchFamily="18" charset="0"/>
                                    </a:rPr>
                                    <m:t>𝑥</m:t>
                                  </m:r>
                                </m:e>
                                <m:sub>
                                  <m:r>
                                    <a:rPr lang="en-ZA" sz="2400" i="1">
                                      <a:latin typeface="Cambria Math" panose="02040503050406030204" pitchFamily="18" charset="0"/>
                                    </a:rPr>
                                    <m:t>𝑡</m:t>
                                  </m:r>
                                </m:sub>
                              </m:sSub>
                              <m:r>
                                <a:rPr lang="en-ZA" sz="2400" i="1">
                                  <a:latin typeface="Cambria Math" panose="02040503050406030204" pitchFamily="18" charset="0"/>
                                </a:rPr>
                                <m:t>∈</m:t>
                              </m:r>
                              <m:sSub>
                                <m:sSubPr>
                                  <m:ctrlPr>
                                    <a:rPr lang="en-ZA" sz="2400" i="1">
                                      <a:latin typeface="Cambria Math" panose="02040503050406030204" pitchFamily="18" charset="0"/>
                                    </a:rPr>
                                  </m:ctrlPr>
                                </m:sSubPr>
                                <m:e>
                                  <m:r>
                                    <a:rPr lang="en-US" sz="2400" i="1">
                                      <a:latin typeface="Cambria Math" panose="02040503050406030204" pitchFamily="18" charset="0"/>
                                    </a:rPr>
                                    <m:t>𝑋</m:t>
                                  </m:r>
                                </m:e>
                                <m:sub>
                                  <m:r>
                                    <a:rPr lang="en-ZA" sz="2400" i="1">
                                      <a:latin typeface="Cambria Math" panose="02040503050406030204" pitchFamily="18" charset="0"/>
                                    </a:rPr>
                                    <m:t>𝑡</m:t>
                                  </m:r>
                                </m:sub>
                              </m:sSub>
                            </m:lim>
                          </m:limLow>
                        </m:fName>
                        <m:e>
                          <m:nary>
                            <m:naryPr>
                              <m:chr m:val="∑"/>
                              <m:limLoc m:val="undOvr"/>
                              <m:ctrlPr>
                                <a:rPr lang="en-ZA" sz="2400" i="1">
                                  <a:latin typeface="Cambria Math" panose="02040503050406030204" pitchFamily="18" charset="0"/>
                                </a:rPr>
                              </m:ctrlPr>
                            </m:naryPr>
                            <m:sub>
                              <m:r>
                                <a:rPr lang="en-ZA" sz="2400" i="1">
                                  <a:latin typeface="Cambria Math" panose="02040503050406030204" pitchFamily="18" charset="0"/>
                                </a:rPr>
                                <m:t>𝑡</m:t>
                              </m:r>
                              <m:r>
                                <a:rPr lang="en-ZA" sz="2400" i="1">
                                  <a:latin typeface="Cambria Math" panose="02040503050406030204" pitchFamily="18" charset="0"/>
                                </a:rPr>
                                <m:t>=0</m:t>
                              </m:r>
                            </m:sub>
                            <m:sup>
                              <m:r>
                                <a:rPr lang="en-ZA" sz="2400" i="1">
                                  <a:latin typeface="Cambria Math" panose="02040503050406030204" pitchFamily="18" charset="0"/>
                                </a:rPr>
                                <m:t>∞</m:t>
                              </m:r>
                            </m:sup>
                            <m:e>
                              <m:sSup>
                                <m:sSupPr>
                                  <m:ctrlPr>
                                    <a:rPr lang="en-ZA" sz="2400" i="1">
                                      <a:latin typeface="Cambria Math" panose="02040503050406030204" pitchFamily="18" charset="0"/>
                                    </a:rPr>
                                  </m:ctrlPr>
                                </m:sSupPr>
                                <m:e>
                                  <m:r>
                                    <a:rPr lang="en-ZA" sz="2400" i="1">
                                      <a:latin typeface="Cambria Math" panose="02040503050406030204" pitchFamily="18" charset="0"/>
                                    </a:rPr>
                                    <m:t>𝛿</m:t>
                                  </m:r>
                                </m:e>
                                <m:sup>
                                  <m:r>
                                    <a:rPr lang="en-ZA" sz="2400" i="1">
                                      <a:latin typeface="Cambria Math" panose="02040503050406030204" pitchFamily="18" charset="0"/>
                                    </a:rPr>
                                    <m:t>𝑡</m:t>
                                  </m:r>
                                </m:sup>
                              </m:sSup>
                              <m:nary>
                                <m:naryPr>
                                  <m:chr m:val="∑"/>
                                  <m:limLoc m:val="undOvr"/>
                                  <m:supHide m:val="on"/>
                                  <m:ctrlPr>
                                    <a:rPr lang="en-ZA" sz="2400" i="1">
                                      <a:latin typeface="Cambria Math" panose="02040503050406030204" pitchFamily="18" charset="0"/>
                                    </a:rPr>
                                  </m:ctrlPr>
                                </m:naryPr>
                                <m:sub>
                                  <m:sSub>
                                    <m:sSubPr>
                                      <m:ctrlPr>
                                        <a:rPr lang="en-ZA" sz="2400" i="1">
                                          <a:latin typeface="Cambria Math" panose="02040503050406030204" pitchFamily="18" charset="0"/>
                                        </a:rPr>
                                      </m:ctrlPr>
                                    </m:sSubPr>
                                    <m:e>
                                      <m:r>
                                        <a:rPr lang="en-ZA" sz="2400" i="1">
                                          <a:latin typeface="Cambria Math" panose="02040503050406030204" pitchFamily="18" charset="0"/>
                                        </a:rPr>
                                        <m:t>𝑠</m:t>
                                      </m:r>
                                    </m:e>
                                    <m:sub>
                                      <m:r>
                                        <a:rPr lang="en-ZA" sz="2400" i="1">
                                          <a:latin typeface="Cambria Math" panose="02040503050406030204" pitchFamily="18" charset="0"/>
                                        </a:rPr>
                                        <m:t>𝑡</m:t>
                                      </m:r>
                                    </m:sub>
                                  </m:sSub>
                                  <m:r>
                                    <a:rPr lang="en-ZA" sz="2400" i="1">
                                      <a:latin typeface="Cambria Math" panose="02040503050406030204" pitchFamily="18" charset="0"/>
                                    </a:rPr>
                                    <m:t>∈</m:t>
                                  </m:r>
                                  <m:sSub>
                                    <m:sSubPr>
                                      <m:ctrlPr>
                                        <a:rPr lang="en-ZA" sz="2400" i="1">
                                          <a:latin typeface="Cambria Math" panose="02040503050406030204" pitchFamily="18" charset="0"/>
                                        </a:rPr>
                                      </m:ctrlPr>
                                    </m:sSubPr>
                                    <m:e>
                                      <m:r>
                                        <a:rPr lang="en-ZA" sz="2400" i="1">
                                          <a:latin typeface="Cambria Math" panose="02040503050406030204" pitchFamily="18" charset="0"/>
                                        </a:rPr>
                                        <m:t>𝑆</m:t>
                                      </m:r>
                                    </m:e>
                                    <m:sub>
                                      <m:r>
                                        <a:rPr lang="en-ZA" sz="2400" i="1">
                                          <a:latin typeface="Cambria Math" panose="02040503050406030204" pitchFamily="18" charset="0"/>
                                        </a:rPr>
                                        <m:t>𝑡</m:t>
                                      </m:r>
                                    </m:sub>
                                  </m:sSub>
                                </m:sub>
                                <m:sup/>
                                <m:e>
                                  <m:r>
                                    <a:rPr lang="en-ZA" sz="2400" i="1">
                                      <a:latin typeface="Cambria Math" panose="02040503050406030204" pitchFamily="18" charset="0"/>
                                    </a:rPr>
                                    <m:t>𝑝</m:t>
                                  </m:r>
                                  <m:d>
                                    <m:dPr>
                                      <m:ctrlPr>
                                        <a:rPr lang="en-ZA" sz="2400" i="1">
                                          <a:latin typeface="Cambria Math" panose="02040503050406030204" pitchFamily="18" charset="0"/>
                                        </a:rPr>
                                      </m:ctrlPr>
                                    </m:dPr>
                                    <m:e>
                                      <m:sSub>
                                        <m:sSubPr>
                                          <m:ctrlPr>
                                            <a:rPr lang="en-ZA" sz="2400" i="1">
                                              <a:latin typeface="Cambria Math" panose="02040503050406030204" pitchFamily="18" charset="0"/>
                                            </a:rPr>
                                          </m:ctrlPr>
                                        </m:sSubPr>
                                        <m:e>
                                          <m:r>
                                            <a:rPr lang="en-ZA" sz="2400" i="1">
                                              <a:latin typeface="Cambria Math" panose="02040503050406030204" pitchFamily="18" charset="0"/>
                                            </a:rPr>
                                            <m:t>𝑠</m:t>
                                          </m:r>
                                        </m:e>
                                        <m:sub>
                                          <m:r>
                                            <a:rPr lang="en-ZA" sz="2400" i="1">
                                              <a:latin typeface="Cambria Math" panose="02040503050406030204" pitchFamily="18" charset="0"/>
                                            </a:rPr>
                                            <m:t>𝑡</m:t>
                                          </m:r>
                                        </m:sub>
                                      </m:sSub>
                                    </m:e>
                                  </m:d>
                                  <m:sSub>
                                    <m:sSubPr>
                                      <m:ctrlPr>
                                        <a:rPr lang="en-ZA" sz="2400" i="1">
                                          <a:latin typeface="Cambria Math" panose="02040503050406030204" pitchFamily="18" charset="0"/>
                                        </a:rPr>
                                      </m:ctrlPr>
                                    </m:sSubPr>
                                    <m:e>
                                      <m:r>
                                        <a:rPr lang="en-ZA" sz="2400" i="1">
                                          <a:latin typeface="Cambria Math" panose="02040503050406030204" pitchFamily="18" charset="0"/>
                                        </a:rPr>
                                        <m:t>𝑈</m:t>
                                      </m:r>
                                    </m:e>
                                    <m:sub>
                                      <m:r>
                                        <a:rPr lang="en-ZA" sz="2400" i="1">
                                          <a:latin typeface="Cambria Math" panose="02040503050406030204" pitchFamily="18" charset="0"/>
                                        </a:rPr>
                                        <m:t>𝑡</m:t>
                                      </m:r>
                                    </m:sub>
                                  </m:sSub>
                                  <m:d>
                                    <m:dPr>
                                      <m:ctrlPr>
                                        <a:rPr lang="en-ZA" sz="2400" i="1">
                                          <a:latin typeface="Cambria Math" panose="02040503050406030204" pitchFamily="18" charset="0"/>
                                        </a:rPr>
                                      </m:ctrlPr>
                                    </m:dPr>
                                    <m:e>
                                      <m:sSub>
                                        <m:sSubPr>
                                          <m:ctrlPr>
                                            <a:rPr lang="en-ZA" sz="2400" i="1">
                                              <a:latin typeface="Cambria Math" panose="02040503050406030204" pitchFamily="18" charset="0"/>
                                            </a:rPr>
                                          </m:ctrlPr>
                                        </m:sSubPr>
                                        <m:e>
                                          <m:r>
                                            <a:rPr lang="en-ZA" sz="2400" i="1">
                                              <a:latin typeface="Cambria Math" panose="02040503050406030204" pitchFamily="18" charset="0"/>
                                            </a:rPr>
                                            <m:t>𝑥</m:t>
                                          </m:r>
                                        </m:e>
                                        <m:sub>
                                          <m:r>
                                            <a:rPr lang="en-ZA" sz="2400" i="1">
                                              <a:latin typeface="Cambria Math" panose="02040503050406030204" pitchFamily="18" charset="0"/>
                                            </a:rPr>
                                            <m:t>𝑡</m:t>
                                          </m:r>
                                        </m:sub>
                                      </m:sSub>
                                      <m:r>
                                        <a:rPr lang="en-ZA" sz="2400" i="1">
                                          <a:latin typeface="Cambria Math" panose="02040503050406030204" pitchFamily="18" charset="0"/>
                                        </a:rPr>
                                        <m:t>|</m:t>
                                      </m:r>
                                      <m:sSub>
                                        <m:sSubPr>
                                          <m:ctrlPr>
                                            <a:rPr lang="en-ZA" sz="2400" i="1">
                                              <a:latin typeface="Cambria Math" panose="02040503050406030204" pitchFamily="18" charset="0"/>
                                            </a:rPr>
                                          </m:ctrlPr>
                                        </m:sSubPr>
                                        <m:e>
                                          <m:r>
                                            <a:rPr lang="en-ZA" sz="2400" i="1">
                                              <a:latin typeface="Cambria Math" panose="02040503050406030204" pitchFamily="18" charset="0"/>
                                            </a:rPr>
                                            <m:t>𝑠</m:t>
                                          </m:r>
                                        </m:e>
                                        <m:sub>
                                          <m:r>
                                            <a:rPr lang="en-ZA" sz="2400" i="1">
                                              <a:latin typeface="Cambria Math" panose="02040503050406030204" pitchFamily="18" charset="0"/>
                                            </a:rPr>
                                            <m:t>𝑡</m:t>
                                          </m:r>
                                        </m:sub>
                                      </m:sSub>
                                    </m:e>
                                  </m:d>
                                </m:e>
                              </m:nary>
                            </m:e>
                          </m:nary>
                        </m:e>
                      </m:func>
                    </m:oMath>
                  </m:oMathPara>
                </a14:m>
                <a:endParaRPr lang="en-ZA" sz="2400" dirty="0">
                  <a:latin typeface="Lato" panose="020B0604020202020204" charset="0"/>
                </a:endParaRPr>
              </a:p>
              <a:p>
                <a:pPr>
                  <a:lnSpc>
                    <a:spcPct val="100000"/>
                  </a:lnSpc>
                  <a:spcBef>
                    <a:spcPts val="600"/>
                  </a:spcBef>
                </a:pPr>
                <a14:m>
                  <m:oMath xmlns:m="http://schemas.openxmlformats.org/officeDocument/2006/math">
                    <m:sSub>
                      <m:sSubPr>
                        <m:ctrlPr>
                          <a:rPr lang="en-ZA" sz="2400" i="1">
                            <a:latin typeface="Cambria Math" panose="02040503050406030204" pitchFamily="18" charset="0"/>
                          </a:rPr>
                        </m:ctrlPr>
                      </m:sSubPr>
                      <m:e>
                        <m:r>
                          <a:rPr lang="en-ZA" sz="2400" i="1">
                            <a:latin typeface="Cambria Math" panose="02040503050406030204" pitchFamily="18" charset="0"/>
                          </a:rPr>
                          <m:t>𝑥</m:t>
                        </m:r>
                      </m:e>
                      <m:sub>
                        <m:r>
                          <a:rPr lang="en-ZA" sz="2400" i="1">
                            <a:latin typeface="Cambria Math" panose="02040503050406030204" pitchFamily="18" charset="0"/>
                          </a:rPr>
                          <m:t>𝑡</m:t>
                        </m:r>
                      </m:sub>
                    </m:sSub>
                  </m:oMath>
                </a14:m>
                <a:r>
                  <a:rPr lang="en-ZA" sz="2400" dirty="0">
                    <a:latin typeface="Lato" panose="020B0604020202020204" charset="0"/>
                  </a:rPr>
                  <a:t> is a period </a:t>
                </a:r>
                <a14:m>
                  <m:oMath xmlns:m="http://schemas.openxmlformats.org/officeDocument/2006/math">
                    <m:r>
                      <a:rPr lang="en-ZA" sz="2400" i="1">
                        <a:latin typeface="Cambria Math" panose="02040503050406030204" pitchFamily="18" charset="0"/>
                      </a:rPr>
                      <m:t>𝑡</m:t>
                    </m:r>
                  </m:oMath>
                </a14:m>
                <a:r>
                  <a:rPr lang="en-ZA" sz="2400" dirty="0">
                    <a:latin typeface="Lato" panose="020B0604020202020204" charset="0"/>
                  </a:rPr>
                  <a:t> choice from a set </a:t>
                </a:r>
                <a14:m>
                  <m:oMath xmlns:m="http://schemas.openxmlformats.org/officeDocument/2006/math">
                    <m:sSub>
                      <m:sSubPr>
                        <m:ctrlPr>
                          <a:rPr lang="en-ZA" sz="2400" i="1">
                            <a:latin typeface="Cambria Math" panose="02040503050406030204" pitchFamily="18" charset="0"/>
                          </a:rPr>
                        </m:ctrlPr>
                      </m:sSubPr>
                      <m:e>
                        <m:r>
                          <a:rPr lang="en-US" sz="2400" b="0" i="1" smtClean="0">
                            <a:latin typeface="Cambria Math" panose="02040503050406030204" pitchFamily="18" charset="0"/>
                          </a:rPr>
                          <m:t>𝑋</m:t>
                        </m:r>
                      </m:e>
                      <m:sub>
                        <m:r>
                          <a:rPr lang="en-ZA" sz="2400" i="1">
                            <a:latin typeface="Cambria Math" panose="02040503050406030204" pitchFamily="18" charset="0"/>
                          </a:rPr>
                          <m:t>𝑡</m:t>
                        </m:r>
                      </m:sub>
                    </m:sSub>
                  </m:oMath>
                </a14:m>
                <a:r>
                  <a:rPr lang="en-ZA" sz="2400" dirty="0">
                    <a:latin typeface="Lato" panose="020B0604020202020204" charset="0"/>
                  </a:rPr>
                  <a:t> of life-time options, </a:t>
                </a:r>
              </a:p>
              <a:p>
                <a:pPr>
                  <a:lnSpc>
                    <a:spcPct val="100000"/>
                  </a:lnSpc>
                  <a:spcBef>
                    <a:spcPts val="600"/>
                  </a:spcBef>
                </a:pPr>
                <a14:m>
                  <m:oMath xmlns:m="http://schemas.openxmlformats.org/officeDocument/2006/math">
                    <m:sSub>
                      <m:sSubPr>
                        <m:ctrlPr>
                          <a:rPr lang="en-ZA" sz="2400" i="1">
                            <a:latin typeface="Cambria Math" panose="02040503050406030204" pitchFamily="18" charset="0"/>
                          </a:rPr>
                        </m:ctrlPr>
                      </m:sSubPr>
                      <m:e>
                        <m:r>
                          <a:rPr lang="en-ZA" sz="2400" i="1">
                            <a:latin typeface="Cambria Math" panose="02040503050406030204" pitchFamily="18" charset="0"/>
                          </a:rPr>
                          <m:t>𝑠</m:t>
                        </m:r>
                      </m:e>
                      <m:sub>
                        <m:r>
                          <a:rPr lang="en-ZA" sz="2400" i="1">
                            <a:latin typeface="Cambria Math" panose="02040503050406030204" pitchFamily="18" charset="0"/>
                          </a:rPr>
                          <m:t>𝑡</m:t>
                        </m:r>
                      </m:sub>
                    </m:sSub>
                  </m:oMath>
                </a14:m>
                <a:r>
                  <a:rPr lang="en-ZA" sz="2400" dirty="0">
                    <a:latin typeface="Lato" panose="020B0604020202020204" charset="0"/>
                  </a:rPr>
                  <a:t> is the period </a:t>
                </a:r>
                <a14:m>
                  <m:oMath xmlns:m="http://schemas.openxmlformats.org/officeDocument/2006/math">
                    <m:r>
                      <a:rPr lang="en-ZA" sz="2400" i="1">
                        <a:latin typeface="Cambria Math" panose="02040503050406030204" pitchFamily="18" charset="0"/>
                      </a:rPr>
                      <m:t>𝑡</m:t>
                    </m:r>
                  </m:oMath>
                </a14:m>
                <a:r>
                  <a:rPr lang="en-ZA" sz="2400" dirty="0">
                    <a:latin typeface="Lato" panose="020B0604020202020204" charset="0"/>
                  </a:rPr>
                  <a:t> state, randomly drawn from a set of state spaces </a:t>
                </a:r>
                <a14:m>
                  <m:oMath xmlns:m="http://schemas.openxmlformats.org/officeDocument/2006/math">
                    <m:sSub>
                      <m:sSubPr>
                        <m:ctrlPr>
                          <a:rPr lang="en-ZA" sz="2400" i="1">
                            <a:latin typeface="Cambria Math" panose="02040503050406030204" pitchFamily="18" charset="0"/>
                          </a:rPr>
                        </m:ctrlPr>
                      </m:sSubPr>
                      <m:e>
                        <m:r>
                          <a:rPr lang="en-ZA" sz="2400" i="1">
                            <a:latin typeface="Cambria Math" panose="02040503050406030204" pitchFamily="18" charset="0"/>
                          </a:rPr>
                          <m:t>𝑆</m:t>
                        </m:r>
                      </m:e>
                      <m:sub>
                        <m:r>
                          <a:rPr lang="en-ZA" sz="2400" i="1">
                            <a:latin typeface="Cambria Math" panose="02040503050406030204" pitchFamily="18" charset="0"/>
                          </a:rPr>
                          <m:t>𝑡</m:t>
                        </m:r>
                      </m:sub>
                    </m:sSub>
                  </m:oMath>
                </a14:m>
                <a:r>
                  <a:rPr lang="en-ZA" sz="2400" dirty="0">
                    <a:latin typeface="Lato" panose="020B0604020202020204" charset="0"/>
                  </a:rPr>
                  <a:t>,</a:t>
                </a:r>
              </a:p>
              <a:p>
                <a:pPr>
                  <a:lnSpc>
                    <a:spcPct val="100000"/>
                  </a:lnSpc>
                  <a:spcBef>
                    <a:spcPts val="600"/>
                  </a:spcBef>
                </a:pPr>
                <a14:m>
                  <m:oMath xmlns:m="http://schemas.openxmlformats.org/officeDocument/2006/math">
                    <m:r>
                      <a:rPr lang="en-ZA" sz="2400" i="1">
                        <a:latin typeface="Cambria Math" panose="02040503050406030204" pitchFamily="18" charset="0"/>
                      </a:rPr>
                      <m:t>𝑈</m:t>
                    </m:r>
                    <m:d>
                      <m:dPr>
                        <m:ctrlPr>
                          <a:rPr lang="en-ZA" sz="2400" i="1">
                            <a:latin typeface="Cambria Math" panose="02040503050406030204" pitchFamily="18" charset="0"/>
                          </a:rPr>
                        </m:ctrlPr>
                      </m:dPr>
                      <m:e>
                        <m:sSub>
                          <m:sSubPr>
                            <m:ctrlPr>
                              <a:rPr lang="en-ZA" sz="2400" i="1">
                                <a:latin typeface="Cambria Math" panose="02040503050406030204" pitchFamily="18" charset="0"/>
                              </a:rPr>
                            </m:ctrlPr>
                          </m:sSubPr>
                          <m:e>
                            <m:r>
                              <a:rPr lang="en-ZA" sz="2400" i="1">
                                <a:latin typeface="Cambria Math" panose="02040503050406030204" pitchFamily="18" charset="0"/>
                              </a:rPr>
                              <m:t>𝑥</m:t>
                            </m:r>
                          </m:e>
                          <m:sub>
                            <m:r>
                              <a:rPr lang="en-ZA" sz="2400" i="1">
                                <a:latin typeface="Cambria Math" panose="02040503050406030204" pitchFamily="18" charset="0"/>
                              </a:rPr>
                              <m:t>𝑡</m:t>
                            </m:r>
                          </m:sub>
                        </m:sSub>
                        <m:r>
                          <a:rPr lang="en-ZA" sz="2400" i="1">
                            <a:latin typeface="Cambria Math" panose="02040503050406030204" pitchFamily="18" charset="0"/>
                          </a:rPr>
                          <m:t>|</m:t>
                        </m:r>
                        <m:sSub>
                          <m:sSubPr>
                            <m:ctrlPr>
                              <a:rPr lang="en-ZA" sz="2400" i="1">
                                <a:latin typeface="Cambria Math" panose="02040503050406030204" pitchFamily="18" charset="0"/>
                              </a:rPr>
                            </m:ctrlPr>
                          </m:sSubPr>
                          <m:e>
                            <m:r>
                              <a:rPr lang="en-ZA" sz="2400" i="1">
                                <a:latin typeface="Cambria Math" panose="02040503050406030204" pitchFamily="18" charset="0"/>
                              </a:rPr>
                              <m:t>𝑠</m:t>
                            </m:r>
                          </m:e>
                          <m:sub>
                            <m:r>
                              <a:rPr lang="en-ZA" sz="2400" i="1">
                                <a:latin typeface="Cambria Math" panose="02040503050406030204" pitchFamily="18" charset="0"/>
                              </a:rPr>
                              <m:t>𝑡</m:t>
                            </m:r>
                          </m:sub>
                        </m:sSub>
                      </m:e>
                    </m:d>
                  </m:oMath>
                </a14:m>
                <a:r>
                  <a:rPr lang="en-ZA" sz="2400" dirty="0">
                    <a:latin typeface="Lato" panose="020B0604020202020204" charset="0"/>
                  </a:rPr>
                  <a:t> is expected utility derived from choosing </a:t>
                </a:r>
                <a14:m>
                  <m:oMath xmlns:m="http://schemas.openxmlformats.org/officeDocument/2006/math">
                    <m:sSub>
                      <m:sSubPr>
                        <m:ctrlPr>
                          <a:rPr lang="en-ZA" sz="2400" i="1">
                            <a:latin typeface="Cambria Math" panose="02040503050406030204" pitchFamily="18" charset="0"/>
                          </a:rPr>
                        </m:ctrlPr>
                      </m:sSubPr>
                      <m:e>
                        <m:r>
                          <a:rPr lang="en-ZA" sz="2400" i="1">
                            <a:latin typeface="Cambria Math" panose="02040503050406030204" pitchFamily="18" charset="0"/>
                          </a:rPr>
                          <m:t>𝑥</m:t>
                        </m:r>
                      </m:e>
                      <m:sub>
                        <m:r>
                          <a:rPr lang="en-ZA" sz="2400" i="1">
                            <a:latin typeface="Cambria Math" panose="02040503050406030204" pitchFamily="18" charset="0"/>
                          </a:rPr>
                          <m:t>𝑡</m:t>
                        </m:r>
                      </m:sub>
                    </m:sSub>
                  </m:oMath>
                </a14:m>
                <a:r>
                  <a:rPr lang="en-ZA" sz="2400" dirty="0">
                    <a:latin typeface="Lato" panose="020B0604020202020204" charset="0"/>
                  </a:rPr>
                  <a:t> at time </a:t>
                </a:r>
                <a14:m>
                  <m:oMath xmlns:m="http://schemas.openxmlformats.org/officeDocument/2006/math">
                    <m:r>
                      <a:rPr lang="en-ZA" sz="2400" i="1">
                        <a:latin typeface="Cambria Math" panose="02040503050406030204" pitchFamily="18" charset="0"/>
                      </a:rPr>
                      <m:t>𝑡</m:t>
                    </m:r>
                  </m:oMath>
                </a14:m>
                <a:r>
                  <a:rPr lang="en-ZA" sz="2400" dirty="0">
                    <a:latin typeface="Lato" panose="020B0604020202020204" charset="0"/>
                  </a:rPr>
                  <a:t> in state </a:t>
                </a:r>
                <a14:m>
                  <m:oMath xmlns:m="http://schemas.openxmlformats.org/officeDocument/2006/math">
                    <m:sSub>
                      <m:sSubPr>
                        <m:ctrlPr>
                          <a:rPr lang="en-ZA" sz="2400" i="1">
                            <a:latin typeface="Cambria Math" panose="02040503050406030204" pitchFamily="18" charset="0"/>
                          </a:rPr>
                        </m:ctrlPr>
                      </m:sSubPr>
                      <m:e>
                        <m:r>
                          <a:rPr lang="en-ZA" sz="2400" i="1">
                            <a:latin typeface="Cambria Math" panose="02040503050406030204" pitchFamily="18" charset="0"/>
                          </a:rPr>
                          <m:t>𝑠</m:t>
                        </m:r>
                      </m:e>
                      <m:sub>
                        <m:r>
                          <a:rPr lang="en-ZA" sz="2400" i="1">
                            <a:latin typeface="Cambria Math" panose="02040503050406030204" pitchFamily="18" charset="0"/>
                          </a:rPr>
                          <m:t>𝑡</m:t>
                        </m:r>
                      </m:sub>
                    </m:sSub>
                  </m:oMath>
                </a14:m>
                <a:r>
                  <a:rPr lang="en-ZA" sz="2400" dirty="0">
                    <a:latin typeface="Lato" panose="020B0604020202020204" charset="0"/>
                  </a:rPr>
                  <a:t>,</a:t>
                </a:r>
              </a:p>
              <a:p>
                <a:pPr>
                  <a:lnSpc>
                    <a:spcPct val="100000"/>
                  </a:lnSpc>
                  <a:spcBef>
                    <a:spcPts val="600"/>
                  </a:spcBef>
                </a:pPr>
                <a14:m>
                  <m:oMath xmlns:m="http://schemas.openxmlformats.org/officeDocument/2006/math">
                    <m:r>
                      <a:rPr lang="en-ZA" sz="2400" i="1">
                        <a:latin typeface="Cambria Math" panose="02040503050406030204" pitchFamily="18" charset="0"/>
                      </a:rPr>
                      <m:t>𝑝</m:t>
                    </m:r>
                    <m:d>
                      <m:dPr>
                        <m:ctrlPr>
                          <a:rPr lang="en-ZA" sz="2400" i="1">
                            <a:latin typeface="Cambria Math" panose="02040503050406030204" pitchFamily="18" charset="0"/>
                          </a:rPr>
                        </m:ctrlPr>
                      </m:dPr>
                      <m:e>
                        <m:sSub>
                          <m:sSubPr>
                            <m:ctrlPr>
                              <a:rPr lang="en-ZA" sz="2400" i="1">
                                <a:latin typeface="Cambria Math" panose="02040503050406030204" pitchFamily="18" charset="0"/>
                              </a:rPr>
                            </m:ctrlPr>
                          </m:sSubPr>
                          <m:e>
                            <m:r>
                              <a:rPr lang="en-ZA" sz="2400" i="1">
                                <a:latin typeface="Cambria Math" panose="02040503050406030204" pitchFamily="18" charset="0"/>
                              </a:rPr>
                              <m:t>𝑠</m:t>
                            </m:r>
                          </m:e>
                          <m:sub>
                            <m:r>
                              <a:rPr lang="en-ZA" sz="2400" i="1">
                                <a:latin typeface="Cambria Math" panose="02040503050406030204" pitchFamily="18" charset="0"/>
                              </a:rPr>
                              <m:t>𝑡</m:t>
                            </m:r>
                          </m:sub>
                        </m:sSub>
                      </m:e>
                    </m:d>
                  </m:oMath>
                </a14:m>
                <a:r>
                  <a:rPr lang="en-ZA" sz="2400" dirty="0">
                    <a:latin typeface="Lato" panose="020B0604020202020204" charset="0"/>
                  </a:rPr>
                  <a:t> is rational belief that state </a:t>
                </a:r>
                <a14:m>
                  <m:oMath xmlns:m="http://schemas.openxmlformats.org/officeDocument/2006/math">
                    <m:sSub>
                      <m:sSubPr>
                        <m:ctrlPr>
                          <a:rPr lang="en-ZA" sz="2400" i="1">
                            <a:latin typeface="Cambria Math" panose="02040503050406030204" pitchFamily="18" charset="0"/>
                          </a:rPr>
                        </m:ctrlPr>
                      </m:sSubPr>
                      <m:e>
                        <m:r>
                          <a:rPr lang="en-ZA" sz="2400" i="1">
                            <a:latin typeface="Cambria Math" panose="02040503050406030204" pitchFamily="18" charset="0"/>
                          </a:rPr>
                          <m:t>𝑠</m:t>
                        </m:r>
                      </m:e>
                      <m:sub>
                        <m:r>
                          <a:rPr lang="en-ZA" sz="2400" i="1">
                            <a:latin typeface="Cambria Math" panose="02040503050406030204" pitchFamily="18" charset="0"/>
                          </a:rPr>
                          <m:t>𝑡</m:t>
                        </m:r>
                      </m:sub>
                    </m:sSub>
                  </m:oMath>
                </a14:m>
                <a:r>
                  <a:rPr lang="en-ZA" sz="2400" dirty="0">
                    <a:latin typeface="Lato" panose="020B0604020202020204" charset="0"/>
                  </a:rPr>
                  <a:t> will occur at time </a:t>
                </a:r>
                <a14:m>
                  <m:oMath xmlns:m="http://schemas.openxmlformats.org/officeDocument/2006/math">
                    <m:r>
                      <a:rPr lang="en-ZA" sz="2400" i="1">
                        <a:latin typeface="Cambria Math" panose="02040503050406030204" pitchFamily="18" charset="0"/>
                      </a:rPr>
                      <m:t>𝑡</m:t>
                    </m:r>
                  </m:oMath>
                </a14:m>
                <a:r>
                  <a:rPr lang="en-ZA" sz="2400" dirty="0">
                    <a:latin typeface="Lato" panose="020B0604020202020204" charset="0"/>
                  </a:rPr>
                  <a:t>,</a:t>
                </a:r>
              </a:p>
              <a:p>
                <a:pPr>
                  <a:lnSpc>
                    <a:spcPct val="100000"/>
                  </a:lnSpc>
                  <a:spcBef>
                    <a:spcPts val="600"/>
                  </a:spcBef>
                </a:pPr>
                <a14:m>
                  <m:oMath xmlns:m="http://schemas.openxmlformats.org/officeDocument/2006/math">
                    <m:r>
                      <a:rPr lang="en-ZA" sz="2400" i="1">
                        <a:latin typeface="Cambria Math" panose="02040503050406030204" pitchFamily="18" charset="0"/>
                      </a:rPr>
                      <m:t>𝛿</m:t>
                    </m:r>
                    <m:r>
                      <a:rPr lang="en-ZA" sz="2400" i="1">
                        <a:latin typeface="Cambria Math" panose="02040503050406030204" pitchFamily="18" charset="0"/>
                      </a:rPr>
                      <m:t>∈</m:t>
                    </m:r>
                    <m:d>
                      <m:dPr>
                        <m:ctrlPr>
                          <a:rPr lang="en-ZA" sz="2400" i="1">
                            <a:latin typeface="Cambria Math" panose="02040503050406030204" pitchFamily="18" charset="0"/>
                          </a:rPr>
                        </m:ctrlPr>
                      </m:dPr>
                      <m:e>
                        <m:r>
                          <a:rPr lang="en-ZA" sz="2400" i="1">
                            <a:latin typeface="Cambria Math" panose="02040503050406030204" pitchFamily="18" charset="0"/>
                          </a:rPr>
                          <m:t>0,1</m:t>
                        </m:r>
                      </m:e>
                    </m:d>
                  </m:oMath>
                </a14:m>
                <a:r>
                  <a:rPr lang="en-ZA" sz="2400" dirty="0">
                    <a:latin typeface="Lato" panose="020B0604020202020204" charset="0"/>
                  </a:rPr>
                  <a:t> is time consistent discount factor</a:t>
                </a:r>
              </a:p>
            </p:txBody>
          </p:sp>
        </mc:Choice>
        <mc:Fallback>
          <p:sp>
            <p:nvSpPr>
              <p:cNvPr id="123" name="Shape 123"/>
              <p:cNvSpPr txBox="1">
                <a:spLocks noGrp="1" noRot="1" noChangeAspect="1" noMove="1" noResize="1" noEditPoints="1" noAdjustHandles="1" noChangeArrowheads="1" noChangeShapeType="1" noTextEdit="1"/>
              </p:cNvSpPr>
              <p:nvPr>
                <p:ph type="body" idx="1"/>
              </p:nvPr>
            </p:nvSpPr>
            <p:spPr>
              <a:xfrm>
                <a:off x="838200" y="1520825"/>
                <a:ext cx="10515600" cy="4972050"/>
              </a:xfrm>
              <a:prstGeom prst="rect">
                <a:avLst/>
              </a:prstGeom>
              <a:blipFill>
                <a:blip r:embed="rId3"/>
                <a:stretch>
                  <a:fillRect l="-638" r="-754"/>
                </a:stretch>
              </a:blipFill>
              <a:ln>
                <a:noFill/>
              </a:ln>
            </p:spPr>
            <p:txBody>
              <a:bodyPr/>
              <a:lstStyle/>
              <a:p>
                <a:r>
                  <a:rPr lang="en-ZA">
                    <a:noFill/>
                  </a:rPr>
                  <a:t> </a:t>
                </a:r>
              </a:p>
            </p:txBody>
          </p:sp>
        </mc:Fallback>
      </mc:AlternateContent>
      <p:sp>
        <p:nvSpPr>
          <p:cNvPr id="122" name="Shape 12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ZA" sz="4400" i="0" u="none" strike="noStrike" cap="none" dirty="0">
                <a:solidFill>
                  <a:schemeClr val="dk1"/>
                </a:solidFill>
                <a:latin typeface="Lato Light"/>
                <a:ea typeface="Lato Light"/>
                <a:cs typeface="Lato Light"/>
                <a:sym typeface="Lato Light"/>
              </a:rPr>
              <a:t>Prototypical model of rational agent</a:t>
            </a:r>
            <a:endParaRPr sz="4400" i="0" u="none" strike="noStrike" cap="none" dirty="0">
              <a:solidFill>
                <a:schemeClr val="dk1"/>
              </a:solidFill>
              <a:latin typeface="Lato Light"/>
              <a:ea typeface="Lato Light"/>
              <a:cs typeface="Lato Light"/>
              <a:sym typeface="Lato Light"/>
            </a:endParaRPr>
          </a:p>
        </p:txBody>
      </p:sp>
    </p:spTree>
    <p:extLst>
      <p:ext uri="{BB962C8B-B14F-4D97-AF65-F5344CB8AC3E}">
        <p14:creationId xmlns:p14="http://schemas.microsoft.com/office/powerpoint/2010/main" val="2290122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3" name="Shape 123"/>
              <p:cNvSpPr txBox="1">
                <a:spLocks noGrp="1"/>
              </p:cNvSpPr>
              <p:nvPr>
                <p:ph type="body" idx="1"/>
              </p:nvPr>
            </p:nvSpPr>
            <p:spPr>
              <a:xfrm>
                <a:off x="838200" y="1520825"/>
                <a:ext cx="10515600" cy="4972050"/>
              </a:xfrm>
              <a:prstGeom prst="rect">
                <a:avLst/>
              </a:prstGeom>
              <a:noFill/>
              <a:ln>
                <a:noFill/>
              </a:ln>
            </p:spPr>
            <p:txBody>
              <a:bodyPr spcFirstLastPara="1" wrap="square" lIns="91425" tIns="45700" rIns="91425" bIns="45700" anchor="t" anchorCtr="0">
                <a:noAutofit/>
              </a:bodyPr>
              <a:lstStyle/>
              <a:p>
                <a:pPr>
                  <a:lnSpc>
                    <a:spcPct val="100000"/>
                  </a:lnSpc>
                  <a:spcBef>
                    <a:spcPts val="600"/>
                  </a:spcBef>
                </a:pPr>
                <a:r>
                  <a:rPr lang="en-ZA" sz="2400" dirty="0">
                    <a:latin typeface="Lato" panose="020B0604020202020204" charset="0"/>
                  </a:rPr>
                  <a:t>The standard notion of decision making in economic models is that humans formulate a complete contingent plan of what we will do, and then proceed to implement this plan</a:t>
                </a:r>
              </a:p>
              <a:p>
                <a:pPr>
                  <a:lnSpc>
                    <a:spcPct val="100000"/>
                  </a:lnSpc>
                  <a:spcBef>
                    <a:spcPts val="600"/>
                  </a:spcBef>
                </a:pPr>
                <a:r>
                  <a:rPr lang="en-GB" sz="2400" dirty="0">
                    <a:latin typeface="Lato" panose="020B0604020202020204" charset="0"/>
                  </a:rPr>
                  <a:t>Application to consumption decisions:</a:t>
                </a:r>
                <a:endParaRPr lang="en-ZA" sz="2400" dirty="0">
                  <a:latin typeface="Lato" panose="020B0604020202020204" charset="0"/>
                </a:endParaRPr>
              </a:p>
              <a:p>
                <a:pPr lvl="1">
                  <a:lnSpc>
                    <a:spcPct val="100000"/>
                  </a:lnSpc>
                  <a:spcBef>
                    <a:spcPts val="600"/>
                  </a:spcBef>
                </a:pPr>
                <a:r>
                  <a:rPr lang="en-GB" sz="2000" dirty="0">
                    <a:latin typeface="Lato" panose="020B0604020202020204" charset="0"/>
                  </a:rPr>
                  <a:t>Agent forms beliefs (probabilities) that different states of the world </a:t>
                </a:r>
                <a14:m>
                  <m:oMath xmlns:m="http://schemas.openxmlformats.org/officeDocument/2006/math">
                    <m:sSub>
                      <m:sSubPr>
                        <m:ctrlPr>
                          <a:rPr lang="en-ZA" sz="2000" i="1">
                            <a:latin typeface="Cambria Math" panose="02040503050406030204" pitchFamily="18" charset="0"/>
                          </a:rPr>
                        </m:ctrlPr>
                      </m:sSubPr>
                      <m:e>
                        <m:r>
                          <a:rPr lang="en-ZA" sz="2000" i="1">
                            <a:latin typeface="Cambria Math" panose="02040503050406030204" pitchFamily="18" charset="0"/>
                          </a:rPr>
                          <m:t>𝑠</m:t>
                        </m:r>
                      </m:e>
                      <m:sub>
                        <m:r>
                          <a:rPr lang="en-ZA" sz="2000" i="1">
                            <a:latin typeface="Cambria Math" panose="02040503050406030204" pitchFamily="18" charset="0"/>
                          </a:rPr>
                          <m:t>𝑡</m:t>
                        </m:r>
                      </m:sub>
                    </m:sSub>
                  </m:oMath>
                </a14:m>
                <a:r>
                  <a:rPr lang="en-ZA" sz="2000" dirty="0">
                    <a:latin typeface="Lato" panose="020B0604020202020204" charset="0"/>
                  </a:rPr>
                  <a:t> will occur in future periods (e.g. probability of receiving a wage increase in period </a:t>
                </a:r>
                <a14:m>
                  <m:oMath xmlns:m="http://schemas.openxmlformats.org/officeDocument/2006/math">
                    <m:r>
                      <a:rPr lang="en-ZA" sz="2000" i="1">
                        <a:latin typeface="Cambria Math" panose="02040503050406030204" pitchFamily="18" charset="0"/>
                      </a:rPr>
                      <m:t>𝑡</m:t>
                    </m:r>
                    <m:r>
                      <a:rPr lang="en-ZA" sz="2000" i="1">
                        <a:latin typeface="Cambria Math" panose="02040503050406030204" pitchFamily="18" charset="0"/>
                      </a:rPr>
                      <m:t>=2</m:t>
                    </m:r>
                  </m:oMath>
                </a14:m>
                <a:r>
                  <a:rPr lang="en-ZA" sz="2000" dirty="0">
                    <a:latin typeface="Lato" panose="020B0604020202020204" charset="0"/>
                  </a:rPr>
                  <a:t>)</a:t>
                </a:r>
              </a:p>
              <a:p>
                <a:pPr lvl="1">
                  <a:lnSpc>
                    <a:spcPct val="100000"/>
                  </a:lnSpc>
                  <a:spcBef>
                    <a:spcPts val="600"/>
                  </a:spcBef>
                </a:pPr>
                <a:r>
                  <a:rPr lang="en-ZA" sz="2000" dirty="0">
                    <a:latin typeface="Lato" panose="020B0604020202020204" charset="0"/>
                  </a:rPr>
                  <a:t>Determines expected discounted flow of future utility from different consumption paths (e.g. buying a house today vs. renting)</a:t>
                </a:r>
              </a:p>
              <a:p>
                <a:pPr lvl="1">
                  <a:lnSpc>
                    <a:spcPct val="100000"/>
                  </a:lnSpc>
                  <a:spcBef>
                    <a:spcPts val="600"/>
                  </a:spcBef>
                </a:pPr>
                <a:r>
                  <a:rPr lang="en-ZA" sz="2000" dirty="0">
                    <a:latin typeface="Lato" panose="020B0604020202020204" charset="0"/>
                  </a:rPr>
                  <a:t>Agent implements choice for today </a:t>
                </a:r>
                <a14:m>
                  <m:oMath xmlns:m="http://schemas.openxmlformats.org/officeDocument/2006/math">
                    <m:sSub>
                      <m:sSubPr>
                        <m:ctrlPr>
                          <a:rPr lang="en-ZA" sz="2000" i="1">
                            <a:latin typeface="Cambria Math" panose="02040503050406030204" pitchFamily="18" charset="0"/>
                          </a:rPr>
                        </m:ctrlPr>
                      </m:sSubPr>
                      <m:e>
                        <m:r>
                          <a:rPr lang="en-ZA" sz="2000" i="1">
                            <a:latin typeface="Cambria Math" panose="02040503050406030204" pitchFamily="18" charset="0"/>
                          </a:rPr>
                          <m:t>𝑥</m:t>
                        </m:r>
                      </m:e>
                      <m:sub>
                        <m:r>
                          <a:rPr lang="en-US" sz="2000" b="0" i="1" smtClean="0">
                            <a:latin typeface="Cambria Math" panose="02040503050406030204" pitchFamily="18" charset="0"/>
                          </a:rPr>
                          <m:t>0</m:t>
                        </m:r>
                      </m:sub>
                    </m:sSub>
                  </m:oMath>
                </a14:m>
                <a:r>
                  <a:rPr lang="en-ZA" sz="2000" dirty="0">
                    <a:latin typeface="Lato" panose="020B0604020202020204" charset="0"/>
                  </a:rPr>
                  <a:t> that will maximise expected discounted utility for rest of life</a:t>
                </a:r>
              </a:p>
              <a:p>
                <a:pPr lvl="1">
                  <a:lnSpc>
                    <a:spcPct val="100000"/>
                  </a:lnSpc>
                  <a:spcBef>
                    <a:spcPts val="600"/>
                  </a:spcBef>
                </a:pPr>
                <a:r>
                  <a:rPr lang="en-ZA" sz="2000" dirty="0">
                    <a:latin typeface="Lato" panose="020B0604020202020204" charset="0"/>
                  </a:rPr>
                  <a:t>New information (e.g. updated beliefs or changed preferences) leads to new consumption path</a:t>
                </a:r>
              </a:p>
              <a:p>
                <a:pPr>
                  <a:lnSpc>
                    <a:spcPct val="100000"/>
                  </a:lnSpc>
                  <a:spcBef>
                    <a:spcPts val="600"/>
                  </a:spcBef>
                </a:pPr>
                <a:r>
                  <a:rPr lang="en-GB" sz="2400" dirty="0">
                    <a:latin typeface="Lato" panose="020B0604020202020204" charset="0"/>
                  </a:rPr>
                  <a:t>Is this an accurate depiction of human behaviour?</a:t>
                </a:r>
              </a:p>
              <a:p>
                <a:pPr lvl="1">
                  <a:lnSpc>
                    <a:spcPct val="100000"/>
                  </a:lnSpc>
                  <a:spcBef>
                    <a:spcPts val="600"/>
                  </a:spcBef>
                </a:pPr>
                <a:r>
                  <a:rPr lang="en-GB" sz="2000" dirty="0">
                    <a:latin typeface="Lato" panose="020B0604020202020204" charset="0"/>
                  </a:rPr>
                  <a:t>Or rather: in what ways is this inaccurate?</a:t>
                </a:r>
                <a:endParaRPr lang="en-ZA" sz="2000" dirty="0">
                  <a:latin typeface="Lato" panose="020B0604020202020204" charset="0"/>
                </a:endParaRPr>
              </a:p>
            </p:txBody>
          </p:sp>
        </mc:Choice>
        <mc:Fallback xmlns="">
          <p:sp>
            <p:nvSpPr>
              <p:cNvPr id="123" name="Shape 123"/>
              <p:cNvSpPr txBox="1">
                <a:spLocks noGrp="1" noRot="1" noChangeAspect="1" noMove="1" noResize="1" noEditPoints="1" noAdjustHandles="1" noChangeArrowheads="1" noChangeShapeType="1" noTextEdit="1"/>
              </p:cNvSpPr>
              <p:nvPr>
                <p:ph type="body" idx="1"/>
              </p:nvPr>
            </p:nvSpPr>
            <p:spPr>
              <a:xfrm>
                <a:off x="838200" y="1520825"/>
                <a:ext cx="10515600" cy="4972050"/>
              </a:xfrm>
              <a:prstGeom prst="rect">
                <a:avLst/>
              </a:prstGeom>
              <a:blipFill>
                <a:blip r:embed="rId3"/>
                <a:stretch>
                  <a:fillRect l="-638" r="-1217" b="-8824"/>
                </a:stretch>
              </a:blipFill>
              <a:ln>
                <a:noFill/>
              </a:ln>
            </p:spPr>
            <p:txBody>
              <a:bodyPr/>
              <a:lstStyle/>
              <a:p>
                <a:r>
                  <a:rPr lang="en-ZA">
                    <a:noFill/>
                  </a:rPr>
                  <a:t> </a:t>
                </a:r>
              </a:p>
            </p:txBody>
          </p:sp>
        </mc:Fallback>
      </mc:AlternateContent>
      <p:sp>
        <p:nvSpPr>
          <p:cNvPr id="122" name="Shape 12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ZA" sz="4400" i="0" u="none" strike="noStrike" cap="none" dirty="0">
                <a:solidFill>
                  <a:schemeClr val="dk1"/>
                </a:solidFill>
                <a:latin typeface="Lato Light"/>
                <a:ea typeface="Lato Light"/>
                <a:cs typeface="Lato Light"/>
                <a:sym typeface="Lato Light"/>
              </a:rPr>
              <a:t>Prototypical model of rational agent</a:t>
            </a:r>
            <a:endParaRPr sz="4400" i="0" u="none" strike="noStrike" cap="none" dirty="0">
              <a:solidFill>
                <a:schemeClr val="dk1"/>
              </a:solidFill>
              <a:latin typeface="Lato Light"/>
              <a:ea typeface="Lato Light"/>
              <a:cs typeface="Lato Light"/>
              <a:sym typeface="Lato Light"/>
            </a:endParaRPr>
          </a:p>
        </p:txBody>
      </p:sp>
    </p:spTree>
    <p:extLst>
      <p:ext uri="{BB962C8B-B14F-4D97-AF65-F5344CB8AC3E}">
        <p14:creationId xmlns:p14="http://schemas.microsoft.com/office/powerpoint/2010/main" val="4122103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3" name="Shape 123"/>
              <p:cNvSpPr txBox="1">
                <a:spLocks noGrp="1"/>
              </p:cNvSpPr>
              <p:nvPr>
                <p:ph type="body" idx="1"/>
              </p:nvPr>
            </p:nvSpPr>
            <p:spPr>
              <a:xfrm>
                <a:off x="838200" y="1520825"/>
                <a:ext cx="10515600" cy="4351200"/>
              </a:xfrm>
              <a:prstGeom prst="rect">
                <a:avLst/>
              </a:prstGeom>
              <a:noFill/>
              <a:ln>
                <a:noFill/>
              </a:ln>
            </p:spPr>
            <p:txBody>
              <a:bodyPr spcFirstLastPara="1" wrap="square" lIns="91425" tIns="45700" rIns="91425" bIns="45700" anchor="t" anchorCtr="0">
                <a:noAutofit/>
              </a:bodyPr>
              <a:lstStyle/>
              <a:p>
                <a:pPr indent="-457200">
                  <a:lnSpc>
                    <a:spcPct val="115000"/>
                  </a:lnSpc>
                  <a:buSzPct val="86000"/>
                </a:pPr>
                <a:r>
                  <a:rPr lang="en-ZA" i="0" u="none" strike="noStrike" cap="none" dirty="0">
                    <a:solidFill>
                      <a:schemeClr val="dk1"/>
                    </a:solidFill>
                    <a:latin typeface="Lato"/>
                    <a:ea typeface="Lato"/>
                    <a:cs typeface="Lato"/>
                    <a:sym typeface="Lato"/>
                  </a:rPr>
                  <a:t>Three classes of deviations from prototypical model of rational agent</a:t>
                </a:r>
                <a:endParaRPr i="0" u="none" strike="noStrike" cap="none" dirty="0">
                  <a:solidFill>
                    <a:schemeClr val="dk1"/>
                  </a:solidFill>
                  <a:latin typeface="Lato"/>
                  <a:ea typeface="Lato"/>
                  <a:cs typeface="Lato"/>
                  <a:sym typeface="Lato"/>
                </a:endParaRPr>
              </a:p>
              <a:p>
                <a:pPr lvl="1" indent="-468630">
                  <a:lnSpc>
                    <a:spcPct val="115000"/>
                  </a:lnSpc>
                  <a:buFont typeface="Lato"/>
                  <a:buAutoNum type="arabicPeriod"/>
                </a:pPr>
                <a:r>
                  <a:rPr lang="en-ZA" i="0" u="none" strike="noStrike" cap="none" dirty="0">
                    <a:solidFill>
                      <a:schemeClr val="dk1"/>
                    </a:solidFill>
                    <a:latin typeface="Lato"/>
                    <a:ea typeface="Lato"/>
                    <a:cs typeface="Lato"/>
                    <a:sym typeface="Lato"/>
                  </a:rPr>
                  <a:t>Non-standard preferences: </a:t>
                </a:r>
                <a14:m>
                  <m:oMath xmlns:m="http://schemas.openxmlformats.org/officeDocument/2006/math">
                    <m:sSub>
                      <m:sSubPr>
                        <m:ctrlPr>
                          <a:rPr lang="en-ZA" i="1">
                            <a:latin typeface="Cambria Math" panose="02040503050406030204" pitchFamily="18" charset="0"/>
                          </a:rPr>
                        </m:ctrlPr>
                      </m:sSubPr>
                      <m:e>
                        <m:r>
                          <a:rPr lang="en-ZA" i="1">
                            <a:latin typeface="Cambria Math" panose="02040503050406030204" pitchFamily="18" charset="0"/>
                          </a:rPr>
                          <m:t>𝑈</m:t>
                        </m:r>
                      </m:e>
                      <m:sub>
                        <m:r>
                          <a:rPr lang="en-ZA" i="1">
                            <a:latin typeface="Cambria Math" panose="02040503050406030204" pitchFamily="18" charset="0"/>
                          </a:rPr>
                          <m:t>𝑡</m:t>
                        </m:r>
                      </m:sub>
                    </m:sSub>
                    <m:d>
                      <m:dPr>
                        <m:ctrlPr>
                          <a:rPr lang="en-ZA" i="1">
                            <a:latin typeface="Cambria Math" panose="02040503050406030204" pitchFamily="18" charset="0"/>
                          </a:rPr>
                        </m:ctrlPr>
                      </m:dPr>
                      <m:e>
                        <m:sSub>
                          <m:sSubPr>
                            <m:ctrlPr>
                              <a:rPr lang="en-ZA" i="1">
                                <a:latin typeface="Cambria Math" panose="02040503050406030204" pitchFamily="18" charset="0"/>
                              </a:rPr>
                            </m:ctrlPr>
                          </m:sSubPr>
                          <m:e>
                            <m:r>
                              <a:rPr lang="en-ZA" i="1">
                                <a:latin typeface="Cambria Math" panose="02040503050406030204" pitchFamily="18" charset="0"/>
                              </a:rPr>
                              <m:t>𝑥</m:t>
                            </m:r>
                          </m:e>
                          <m:sub>
                            <m:r>
                              <a:rPr lang="en-ZA" i="1">
                                <a:latin typeface="Cambria Math" panose="02040503050406030204" pitchFamily="18" charset="0"/>
                              </a:rPr>
                              <m:t>𝑡</m:t>
                            </m:r>
                          </m:sub>
                        </m:sSub>
                        <m:r>
                          <a:rPr lang="en-ZA" i="1">
                            <a:latin typeface="Cambria Math" panose="02040503050406030204" pitchFamily="18" charset="0"/>
                          </a:rPr>
                          <m:t>|</m:t>
                        </m:r>
                        <m:sSub>
                          <m:sSubPr>
                            <m:ctrlPr>
                              <a:rPr lang="en-ZA" i="1">
                                <a:latin typeface="Cambria Math" panose="02040503050406030204" pitchFamily="18" charset="0"/>
                              </a:rPr>
                            </m:ctrlPr>
                          </m:sSubPr>
                          <m:e>
                            <m:r>
                              <a:rPr lang="en-ZA" i="1">
                                <a:latin typeface="Cambria Math" panose="02040503050406030204" pitchFamily="18" charset="0"/>
                              </a:rPr>
                              <m:t>𝑠</m:t>
                            </m:r>
                          </m:e>
                          <m:sub>
                            <m:r>
                              <a:rPr lang="en-ZA" i="1">
                                <a:latin typeface="Cambria Math" panose="02040503050406030204" pitchFamily="18" charset="0"/>
                              </a:rPr>
                              <m:t>𝑡</m:t>
                            </m:r>
                          </m:sub>
                        </m:sSub>
                      </m:e>
                    </m:d>
                  </m:oMath>
                </a14:m>
                <a:endParaRPr dirty="0">
                  <a:latin typeface="Lato Light"/>
                  <a:ea typeface="Lato Light"/>
                  <a:cs typeface="Lato Light"/>
                  <a:sym typeface="Lato Light"/>
                </a:endParaRPr>
              </a:p>
              <a:p>
                <a:pPr lvl="1" indent="-468630">
                  <a:lnSpc>
                    <a:spcPct val="115000"/>
                  </a:lnSpc>
                  <a:buFont typeface="Lato"/>
                  <a:buAutoNum type="arabicPeriod"/>
                </a:pPr>
                <a:r>
                  <a:rPr lang="en-ZA" i="0" u="none" strike="noStrike" cap="none" dirty="0">
                    <a:solidFill>
                      <a:schemeClr val="dk1"/>
                    </a:solidFill>
                    <a:latin typeface="Lato"/>
                    <a:ea typeface="Lato"/>
                    <a:cs typeface="Lato"/>
                    <a:sym typeface="Lato"/>
                  </a:rPr>
                  <a:t>Non-standard beliefs: </a:t>
                </a:r>
                <a14:m>
                  <m:oMath xmlns:m="http://schemas.openxmlformats.org/officeDocument/2006/math">
                    <m:r>
                      <a:rPr lang="en-ZA" i="1">
                        <a:latin typeface="Cambria Math" panose="02040503050406030204" pitchFamily="18" charset="0"/>
                      </a:rPr>
                      <m:t>𝑝</m:t>
                    </m:r>
                    <m:d>
                      <m:dPr>
                        <m:ctrlPr>
                          <a:rPr lang="en-ZA" i="1">
                            <a:latin typeface="Cambria Math" panose="02040503050406030204" pitchFamily="18" charset="0"/>
                          </a:rPr>
                        </m:ctrlPr>
                      </m:dPr>
                      <m:e>
                        <m:sSub>
                          <m:sSubPr>
                            <m:ctrlPr>
                              <a:rPr lang="en-ZA" i="1">
                                <a:latin typeface="Cambria Math" panose="02040503050406030204" pitchFamily="18" charset="0"/>
                              </a:rPr>
                            </m:ctrlPr>
                          </m:sSubPr>
                          <m:e>
                            <m:r>
                              <a:rPr lang="en-ZA" i="1">
                                <a:latin typeface="Cambria Math" panose="02040503050406030204" pitchFamily="18" charset="0"/>
                              </a:rPr>
                              <m:t>𝑠</m:t>
                            </m:r>
                          </m:e>
                          <m:sub>
                            <m:r>
                              <a:rPr lang="en-ZA" i="1">
                                <a:latin typeface="Cambria Math" panose="02040503050406030204" pitchFamily="18" charset="0"/>
                              </a:rPr>
                              <m:t>𝑡</m:t>
                            </m:r>
                          </m:sub>
                        </m:sSub>
                      </m:e>
                    </m:d>
                  </m:oMath>
                </a14:m>
                <a:endParaRPr dirty="0">
                  <a:latin typeface="Lato Light"/>
                  <a:ea typeface="Lato Light"/>
                  <a:cs typeface="Lato Light"/>
                  <a:sym typeface="Lato Light"/>
                </a:endParaRPr>
              </a:p>
              <a:p>
                <a:pPr lvl="1" indent="-468630">
                  <a:lnSpc>
                    <a:spcPct val="115000"/>
                  </a:lnSpc>
                  <a:buFont typeface="Lato"/>
                  <a:buAutoNum type="arabicPeriod"/>
                </a:pPr>
                <a:r>
                  <a:rPr lang="en-ZA" i="0" u="none" strike="noStrike" cap="none" dirty="0">
                    <a:solidFill>
                      <a:schemeClr val="dk1"/>
                    </a:solidFill>
                    <a:latin typeface="Lato"/>
                    <a:ea typeface="Lato"/>
                    <a:cs typeface="Lato"/>
                    <a:sym typeface="Lato"/>
                  </a:rPr>
                  <a:t>Non-standard decision-making: </a:t>
                </a:r>
                <a14:m>
                  <m:oMath xmlns:m="http://schemas.openxmlformats.org/officeDocument/2006/math">
                    <m:limLow>
                      <m:limLowPr>
                        <m:ctrlPr>
                          <a:rPr lang="en-ZA" i="1">
                            <a:latin typeface="Cambria Math" panose="02040503050406030204" pitchFamily="18" charset="0"/>
                          </a:rPr>
                        </m:ctrlPr>
                      </m:limLowPr>
                      <m:e>
                        <m:r>
                          <m:rPr>
                            <m:sty m:val="p"/>
                          </m:rPr>
                          <a:rPr lang="en-GB">
                            <a:latin typeface="Cambria Math" panose="02040503050406030204" pitchFamily="18" charset="0"/>
                          </a:rPr>
                          <m:t>max</m:t>
                        </m:r>
                      </m:e>
                      <m:lim>
                        <m:sSub>
                          <m:sSubPr>
                            <m:ctrlPr>
                              <a:rPr lang="en-ZA" i="1">
                                <a:latin typeface="Cambria Math" panose="02040503050406030204" pitchFamily="18" charset="0"/>
                              </a:rPr>
                            </m:ctrlPr>
                          </m:sSubPr>
                          <m:e>
                            <m:r>
                              <a:rPr lang="en-ZA" i="1">
                                <a:latin typeface="Cambria Math" panose="02040503050406030204" pitchFamily="18" charset="0"/>
                              </a:rPr>
                              <m:t>𝑥</m:t>
                            </m:r>
                          </m:e>
                          <m:sub>
                            <m:r>
                              <a:rPr lang="en-ZA" i="1">
                                <a:latin typeface="Cambria Math" panose="02040503050406030204" pitchFamily="18" charset="0"/>
                              </a:rPr>
                              <m:t>𝑡</m:t>
                            </m:r>
                          </m:sub>
                        </m:sSub>
                        <m:r>
                          <a:rPr lang="en-ZA" i="1">
                            <a:latin typeface="Cambria Math" panose="02040503050406030204" pitchFamily="18" charset="0"/>
                          </a:rPr>
                          <m:t>∈</m:t>
                        </m:r>
                        <m:r>
                          <a:rPr lang="en-ZA" i="1">
                            <a:latin typeface="Cambria Math" panose="02040503050406030204" pitchFamily="18" charset="0"/>
                          </a:rPr>
                          <m:t>𝑋</m:t>
                        </m:r>
                      </m:lim>
                    </m:limLow>
                  </m:oMath>
                </a14:m>
                <a:endParaRPr dirty="0">
                  <a:latin typeface="Lato"/>
                  <a:ea typeface="Lato"/>
                  <a:cs typeface="Lato"/>
                  <a:sym typeface="Lato"/>
                </a:endParaRPr>
              </a:p>
              <a:p>
                <a:pPr marL="0" marR="0" lvl="0" indent="0" algn="l" rtl="0">
                  <a:lnSpc>
                    <a:spcPct val="115000"/>
                  </a:lnSpc>
                  <a:spcBef>
                    <a:spcPts val="500"/>
                  </a:spcBef>
                  <a:spcAft>
                    <a:spcPts val="0"/>
                  </a:spcAft>
                  <a:buNone/>
                </a:pPr>
                <a:endParaRPr sz="1700" i="0" u="none" strike="noStrike" cap="none" dirty="0">
                  <a:solidFill>
                    <a:schemeClr val="dk1"/>
                  </a:solidFill>
                  <a:latin typeface="Lato Light"/>
                  <a:ea typeface="Lato Light"/>
                  <a:cs typeface="Lato Light"/>
                  <a:sym typeface="Lato Light"/>
                </a:endParaRPr>
              </a:p>
            </p:txBody>
          </p:sp>
        </mc:Choice>
        <mc:Fallback xmlns="">
          <p:sp>
            <p:nvSpPr>
              <p:cNvPr id="123" name="Shape 123"/>
              <p:cNvSpPr txBox="1">
                <a:spLocks noGrp="1" noRot="1" noChangeAspect="1" noMove="1" noResize="1" noEditPoints="1" noAdjustHandles="1" noChangeArrowheads="1" noChangeShapeType="1" noTextEdit="1"/>
              </p:cNvSpPr>
              <p:nvPr>
                <p:ph type="body" idx="1"/>
              </p:nvPr>
            </p:nvSpPr>
            <p:spPr>
              <a:xfrm>
                <a:off x="838200" y="1520825"/>
                <a:ext cx="10515600" cy="4351200"/>
              </a:xfrm>
              <a:prstGeom prst="rect">
                <a:avLst/>
              </a:prstGeom>
              <a:blipFill>
                <a:blip r:embed="rId3"/>
                <a:stretch>
                  <a:fillRect l="-812" t="-1120"/>
                </a:stretch>
              </a:blipFill>
              <a:ln>
                <a:noFill/>
              </a:ln>
            </p:spPr>
            <p:txBody>
              <a:bodyPr/>
              <a:lstStyle/>
              <a:p>
                <a:r>
                  <a:rPr lang="en-ZA">
                    <a:noFill/>
                  </a:rPr>
                  <a:t> </a:t>
                </a:r>
              </a:p>
            </p:txBody>
          </p:sp>
        </mc:Fallback>
      </mc:AlternateContent>
      <p:sp>
        <p:nvSpPr>
          <p:cNvPr id="122" name="Shape 12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ZA" sz="4400" i="0" u="none" strike="noStrike" cap="none">
                <a:solidFill>
                  <a:schemeClr val="dk1"/>
                </a:solidFill>
                <a:latin typeface="Lato Light"/>
                <a:ea typeface="Lato Light"/>
                <a:cs typeface="Lato Light"/>
                <a:sym typeface="Lato Light"/>
              </a:rPr>
              <a:t>Behavioural economics</a:t>
            </a:r>
            <a:endParaRPr sz="4400" i="0" u="none" strike="noStrike" cap="none">
              <a:solidFill>
                <a:schemeClr val="dk1"/>
              </a:solidFill>
              <a:latin typeface="Lato Light"/>
              <a:ea typeface="Lato Light"/>
              <a:cs typeface="Lato Light"/>
              <a:sym typeface="Lato Light"/>
            </a:endParaRPr>
          </a:p>
        </p:txBody>
      </p:sp>
    </p:spTree>
    <p:extLst>
      <p:ext uri="{BB962C8B-B14F-4D97-AF65-F5344CB8AC3E}">
        <p14:creationId xmlns:p14="http://schemas.microsoft.com/office/powerpoint/2010/main" val="1755175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27"/>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9" name="Shape 129"/>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a:lnSpc>
                    <a:spcPct val="100000"/>
                  </a:lnSpc>
                  <a:spcBef>
                    <a:spcPts val="600"/>
                  </a:spcBef>
                  <a:buSzPct val="86000"/>
                  <a:buFont typeface="Lato"/>
                  <a:buChar char="•"/>
                </a:pPr>
                <a:r>
                  <a:rPr lang="en-ZA" sz="2400" dirty="0">
                    <a:effectLst/>
                    <a:latin typeface="Lato" panose="020B0604020202020204" charset="0"/>
                    <a:ea typeface="Calibri" panose="020F0502020204030204" pitchFamily="34" charset="0"/>
                    <a:cs typeface="Dcss10"/>
                  </a:rPr>
                  <a:t>One set of explanations for behavioural anomalies is that individual preferences may deviate from what is commonly assumed:</a:t>
                </a:r>
                <a:endParaRPr lang="en-US" sz="2400" dirty="0">
                  <a:latin typeface="Lato Light"/>
                  <a:ea typeface="Lato Light"/>
                  <a:cs typeface="Lato Light"/>
                  <a:sym typeface="Lato Light"/>
                </a:endParaRPr>
              </a:p>
              <a:p>
                <a:pPr lvl="1">
                  <a:lnSpc>
                    <a:spcPct val="100000"/>
                  </a:lnSpc>
                  <a:spcBef>
                    <a:spcPts val="600"/>
                  </a:spcBef>
                </a:pPr>
                <a:r>
                  <a:rPr lang="en-ZA" sz="2000" dirty="0">
                    <a:effectLst/>
                    <a:latin typeface="Lato" panose="020B0604020202020204" charset="0"/>
                    <a:ea typeface="Calibri" panose="020F0502020204030204" pitchFamily="34" charset="0"/>
                    <a:cs typeface="Dcss10"/>
                  </a:rPr>
                  <a:t>When costs and benefits of decision accrues over time, individuals may have </a:t>
                </a:r>
                <a:r>
                  <a:rPr lang="en-ZA" sz="2000" b="1" dirty="0">
                    <a:effectLst/>
                    <a:latin typeface="Lato" panose="020B0604020202020204" charset="0"/>
                    <a:ea typeface="Calibri" panose="020F0502020204030204" pitchFamily="34" charset="0"/>
                    <a:cs typeface="Dcss10"/>
                  </a:rPr>
                  <a:t>present-biased preferences</a:t>
                </a:r>
                <a:r>
                  <a:rPr lang="en-ZA" sz="2000" dirty="0">
                    <a:effectLst/>
                    <a:latin typeface="Lato" panose="020B0604020202020204" charset="0"/>
                    <a:ea typeface="Calibri" panose="020F0502020204030204" pitchFamily="34" charset="0"/>
                    <a:cs typeface="Dcss10"/>
                  </a:rPr>
                  <a:t>,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β</m:t>
                    </m:r>
                    <m:sSup>
                      <m:sSupPr>
                        <m:ctrlPr>
                          <a:rPr lang="en-ZA" sz="2000" i="1">
                            <a:latin typeface="Cambria Math" panose="02040503050406030204" pitchFamily="18" charset="0"/>
                          </a:rPr>
                        </m:ctrlPr>
                      </m:sSupPr>
                      <m:e>
                        <m:r>
                          <a:rPr lang="en-ZA" sz="2000" i="1">
                            <a:latin typeface="Cambria Math" panose="02040503050406030204" pitchFamily="18" charset="0"/>
                          </a:rPr>
                          <m:t>𝛿</m:t>
                        </m:r>
                      </m:e>
                      <m:sup>
                        <m:r>
                          <a:rPr lang="en-ZA" sz="2000" i="1">
                            <a:latin typeface="Cambria Math" panose="02040503050406030204" pitchFamily="18" charset="0"/>
                          </a:rPr>
                          <m:t>𝑡</m:t>
                        </m:r>
                      </m:sup>
                    </m:sSup>
                  </m:oMath>
                </a14:m>
                <a:endParaRPr lang="en-ZA" sz="2000" dirty="0">
                  <a:effectLst/>
                  <a:latin typeface="Lato" panose="020B0604020202020204" charset="0"/>
                  <a:ea typeface="Calibri" panose="020F0502020204030204" pitchFamily="34" charset="0"/>
                  <a:cs typeface="Dcss10"/>
                </a:endParaRPr>
              </a:p>
              <a:p>
                <a:pPr lvl="2">
                  <a:lnSpc>
                    <a:spcPct val="100000"/>
                  </a:lnSpc>
                  <a:spcBef>
                    <a:spcPts val="600"/>
                  </a:spcBef>
                </a:pPr>
                <a:r>
                  <a:rPr lang="en-ZA" sz="1600" dirty="0">
                    <a:latin typeface="Lato" panose="020B0604020202020204" charset="0"/>
                    <a:ea typeface="Calibri" panose="020F0502020204030204" pitchFamily="34" charset="0"/>
                    <a:cs typeface="Dcss10"/>
                  </a:rPr>
                  <a:t>Re</a:t>
                </a:r>
                <a:r>
                  <a:rPr lang="en-ZA" sz="1600" dirty="0">
                    <a:effectLst/>
                    <a:latin typeface="Lato" panose="020B0604020202020204" charset="0"/>
                    <a:ea typeface="Calibri" panose="020F0502020204030204" pitchFamily="34" charset="0"/>
                    <a:cs typeface="Dcss10"/>
                  </a:rPr>
                  <a:t>latively impatient when trading off current and near-term future utility, but patient when trading off near and far-term future utility. </a:t>
                </a:r>
              </a:p>
              <a:p>
                <a:pPr lvl="2">
                  <a:lnSpc>
                    <a:spcPct val="100000"/>
                  </a:lnSpc>
                  <a:spcBef>
                    <a:spcPts val="600"/>
                  </a:spcBef>
                </a:pPr>
                <a:r>
                  <a:rPr lang="en-ZA" sz="1600" dirty="0">
                    <a:effectLst/>
                    <a:latin typeface="Lato" panose="020B0604020202020204" charset="0"/>
                    <a:ea typeface="Calibri" panose="020F0502020204030204" pitchFamily="34" charset="0"/>
                    <a:cs typeface="Dcss10"/>
                  </a:rPr>
                  <a:t>More about this next week</a:t>
                </a:r>
              </a:p>
              <a:p>
                <a:pPr lvl="1">
                  <a:lnSpc>
                    <a:spcPct val="100000"/>
                  </a:lnSpc>
                  <a:spcBef>
                    <a:spcPts val="600"/>
                  </a:spcBef>
                </a:pPr>
                <a:r>
                  <a:rPr lang="en-ZA" sz="2000" dirty="0">
                    <a:effectLst/>
                    <a:latin typeface="Lato" panose="020B0604020202020204" charset="0"/>
                    <a:ea typeface="Calibri" panose="020F0502020204030204" pitchFamily="34" charset="0"/>
                    <a:cs typeface="Dcss10"/>
                  </a:rPr>
                  <a:t>They may also reveal </a:t>
                </a:r>
                <a:r>
                  <a:rPr lang="en-ZA" sz="2000" b="1" dirty="0">
                    <a:effectLst/>
                    <a:latin typeface="Lato" panose="020B0604020202020204" charset="0"/>
                    <a:ea typeface="Calibri" panose="020F0502020204030204" pitchFamily="34" charset="0"/>
                    <a:cs typeface="Dcss10"/>
                  </a:rPr>
                  <a:t>reference dependence</a:t>
                </a:r>
                <a:r>
                  <a:rPr lang="en-ZA" sz="2000" dirty="0">
                    <a:effectLst/>
                    <a:latin typeface="Lato" panose="020B0604020202020204" charset="0"/>
                    <a:ea typeface="Calibri" panose="020F0502020204030204" pitchFamily="34" charset="0"/>
                    <a:cs typeface="Dcss10"/>
                  </a:rPr>
                  <a:t>, </a:t>
                </a:r>
                <a14:m>
                  <m:oMath xmlns:m="http://schemas.openxmlformats.org/officeDocument/2006/math">
                    <m:sSub>
                      <m:sSubPr>
                        <m:ctrlPr>
                          <a:rPr lang="ar-AE" sz="2000" i="1" smtClean="0">
                            <a:latin typeface="Cambria Math" panose="02040503050406030204" pitchFamily="18" charset="0"/>
                          </a:rPr>
                        </m:ctrlPr>
                      </m:sSubPr>
                      <m:e>
                        <m:r>
                          <a:rPr lang="ar-AE" sz="2000" i="1">
                            <a:latin typeface="Cambria Math" panose="02040503050406030204" pitchFamily="18" charset="0"/>
                          </a:rPr>
                          <m:t>𝑈</m:t>
                        </m:r>
                      </m:e>
                      <m:sub>
                        <m:r>
                          <a:rPr lang="ar-AE" sz="2000" i="1">
                            <a:latin typeface="Cambria Math" panose="02040503050406030204" pitchFamily="18" charset="0"/>
                          </a:rPr>
                          <m:t>𝑡</m:t>
                        </m:r>
                      </m:sub>
                    </m:sSub>
                    <m:d>
                      <m:dPr>
                        <m:ctrlPr>
                          <a:rPr lang="ar-AE" sz="2000" i="1">
                            <a:latin typeface="Cambria Math" panose="02040503050406030204" pitchFamily="18" charset="0"/>
                          </a:rPr>
                        </m:ctrlPr>
                      </m:dPr>
                      <m:e>
                        <m:sSub>
                          <m:sSubPr>
                            <m:ctrlPr>
                              <a:rPr lang="ar-AE" sz="2000" i="1">
                                <a:latin typeface="Cambria Math" panose="02040503050406030204" pitchFamily="18" charset="0"/>
                              </a:rPr>
                            </m:ctrlPr>
                          </m:sSubPr>
                          <m:e>
                            <m:r>
                              <a:rPr lang="ar-AE" sz="2000" i="1">
                                <a:latin typeface="Cambria Math" panose="02040503050406030204" pitchFamily="18" charset="0"/>
                              </a:rPr>
                              <m:t>𝑥</m:t>
                            </m:r>
                          </m:e>
                          <m:sub>
                            <m:r>
                              <a:rPr lang="ar-AE" sz="2000" i="1">
                                <a:latin typeface="Cambria Math" panose="02040503050406030204" pitchFamily="18" charset="0"/>
                              </a:rPr>
                              <m:t>𝑡</m:t>
                            </m:r>
                          </m:sub>
                        </m:sSub>
                        <m:r>
                          <a:rPr lang="ar-AE" sz="2000" i="1">
                            <a:latin typeface="Cambria Math" panose="02040503050406030204" pitchFamily="18" charset="0"/>
                          </a:rPr>
                          <m:t>|</m:t>
                        </m:r>
                        <m:sSub>
                          <m:sSubPr>
                            <m:ctrlPr>
                              <a:rPr lang="ar-AE" sz="2000" i="1">
                                <a:latin typeface="Cambria Math" panose="02040503050406030204" pitchFamily="18" charset="0"/>
                              </a:rPr>
                            </m:ctrlPr>
                          </m:sSubPr>
                          <m:e>
                            <m:r>
                              <a:rPr lang="en-ZA" sz="2000" b="0" i="1" smtClean="0">
                                <a:latin typeface="Cambria Math" panose="02040503050406030204" pitchFamily="18" charset="0"/>
                              </a:rPr>
                              <m:t>𝑟</m:t>
                            </m:r>
                          </m:e>
                          <m:sub>
                            <m:r>
                              <a:rPr lang="ar-AE" sz="2000" i="1">
                                <a:latin typeface="Cambria Math" panose="02040503050406030204" pitchFamily="18" charset="0"/>
                              </a:rPr>
                              <m:t>𝑡</m:t>
                            </m:r>
                          </m:sub>
                        </m:sSub>
                        <m:r>
                          <a:rPr lang="en-ZA" sz="2000" b="0" i="1" smtClean="0">
                            <a:latin typeface="Cambria Math" panose="02040503050406030204" pitchFamily="18" charset="0"/>
                          </a:rPr>
                          <m:t>,</m:t>
                        </m:r>
                        <m:sSub>
                          <m:sSubPr>
                            <m:ctrlPr>
                              <a:rPr lang="ar-AE" sz="2000" i="1">
                                <a:latin typeface="Cambria Math" panose="02040503050406030204" pitchFamily="18" charset="0"/>
                              </a:rPr>
                            </m:ctrlPr>
                          </m:sSubPr>
                          <m:e>
                            <m:r>
                              <a:rPr lang="ar-AE" sz="2000" i="1">
                                <a:latin typeface="Cambria Math" panose="02040503050406030204" pitchFamily="18" charset="0"/>
                              </a:rPr>
                              <m:t>𝑠</m:t>
                            </m:r>
                          </m:e>
                          <m:sub>
                            <m:r>
                              <a:rPr lang="ar-AE" sz="2000" i="1">
                                <a:latin typeface="Cambria Math" panose="02040503050406030204" pitchFamily="18" charset="0"/>
                              </a:rPr>
                              <m:t>𝑡</m:t>
                            </m:r>
                          </m:sub>
                        </m:sSub>
                      </m:e>
                    </m:d>
                  </m:oMath>
                </a14:m>
                <a:endParaRPr lang="en-ZA" sz="2000" dirty="0">
                  <a:effectLst/>
                  <a:latin typeface="Lato" panose="020B0604020202020204" charset="0"/>
                  <a:ea typeface="Calibri" panose="020F0502020204030204" pitchFamily="34" charset="0"/>
                  <a:cs typeface="Dcss10"/>
                </a:endParaRPr>
              </a:p>
              <a:p>
                <a:pPr lvl="2">
                  <a:lnSpc>
                    <a:spcPct val="100000"/>
                  </a:lnSpc>
                  <a:spcBef>
                    <a:spcPts val="600"/>
                  </a:spcBef>
                </a:pPr>
                <a:r>
                  <a:rPr lang="en-ZA" sz="1600" dirty="0">
                    <a:latin typeface="Lato" panose="020B0604020202020204" charset="0"/>
                    <a:ea typeface="Calibri" panose="020F0502020204030204" pitchFamily="34" charset="0"/>
                    <a:cs typeface="Dcss10"/>
                  </a:rPr>
                  <a:t>E</a:t>
                </a:r>
                <a:r>
                  <a:rPr lang="en-ZA" sz="1600" dirty="0">
                    <a:effectLst/>
                    <a:latin typeface="Lato" panose="020B0604020202020204" charset="0"/>
                    <a:ea typeface="Calibri" panose="020F0502020204030204" pitchFamily="34" charset="0"/>
                    <a:cs typeface="Dcss10"/>
                  </a:rPr>
                  <a:t>valuating outcomes relative to some reference point: </a:t>
                </a:r>
                <a14:m>
                  <m:oMath xmlns:m="http://schemas.openxmlformats.org/officeDocument/2006/math">
                    <m:sSub>
                      <m:sSubPr>
                        <m:ctrlPr>
                          <a:rPr lang="ar-AE" sz="1600" i="1" smtClean="0">
                            <a:latin typeface="Cambria Math" panose="02040503050406030204" pitchFamily="18" charset="0"/>
                          </a:rPr>
                        </m:ctrlPr>
                      </m:sSubPr>
                      <m:e>
                        <m:r>
                          <a:rPr lang="en-ZA" sz="1600" b="0" i="1" smtClean="0">
                            <a:latin typeface="Cambria Math" panose="02040503050406030204" pitchFamily="18" charset="0"/>
                          </a:rPr>
                          <m:t>𝑟</m:t>
                        </m:r>
                      </m:e>
                      <m:sub>
                        <m:r>
                          <a:rPr lang="ar-AE" sz="1600" i="1">
                            <a:latin typeface="Cambria Math" panose="02040503050406030204" pitchFamily="18" charset="0"/>
                          </a:rPr>
                          <m:t>𝑡</m:t>
                        </m:r>
                      </m:sub>
                    </m:sSub>
                  </m:oMath>
                </a14:m>
                <a:endParaRPr lang="en-ZA" sz="1600" dirty="0">
                  <a:effectLst/>
                  <a:latin typeface="Lato" panose="020B0604020202020204" charset="0"/>
                  <a:ea typeface="Calibri" panose="020F0502020204030204" pitchFamily="34" charset="0"/>
                  <a:cs typeface="Dcss10"/>
                </a:endParaRPr>
              </a:p>
              <a:p>
                <a:pPr lvl="2">
                  <a:lnSpc>
                    <a:spcPct val="100000"/>
                  </a:lnSpc>
                  <a:spcBef>
                    <a:spcPts val="600"/>
                  </a:spcBef>
                </a:pPr>
                <a:r>
                  <a:rPr lang="en-ZA" sz="1600" dirty="0">
                    <a:effectLst/>
                    <a:latin typeface="Lato" panose="020B0604020202020204" charset="0"/>
                    <a:ea typeface="Calibri" panose="020F0502020204030204" pitchFamily="34" charset="0"/>
                    <a:cs typeface="Dcss10"/>
                  </a:rPr>
                  <a:t>E.g. an unemployed person rejecting a good wage offer, because it is lower than the wage received at their previous job</a:t>
                </a:r>
                <a:endParaRPr lang="en-ZA" sz="1600" dirty="0">
                  <a:latin typeface="Lato" panose="020B0604020202020204" charset="0"/>
                  <a:ea typeface="Calibri" panose="020F0502020204030204" pitchFamily="34" charset="0"/>
                  <a:cs typeface="Times New Roman" panose="02020603050405020304" pitchFamily="18" charset="0"/>
                </a:endParaRPr>
              </a:p>
              <a:p>
                <a:pPr lvl="1">
                  <a:lnSpc>
                    <a:spcPct val="100000"/>
                  </a:lnSpc>
                  <a:spcBef>
                    <a:spcPts val="600"/>
                  </a:spcBef>
                </a:pPr>
                <a:r>
                  <a:rPr lang="en-ZA" sz="2000" dirty="0">
                    <a:effectLst/>
                    <a:latin typeface="Lato" panose="020B0604020202020204" charset="0"/>
                    <a:ea typeface="Calibri" panose="020F0502020204030204" pitchFamily="34" charset="0"/>
                    <a:cs typeface="Dcss10"/>
                  </a:rPr>
                  <a:t>Individual utility may reveal </a:t>
                </a:r>
                <a:r>
                  <a:rPr lang="en-ZA" sz="2000" b="1" dirty="0">
                    <a:effectLst/>
                    <a:latin typeface="Lato" panose="020B0604020202020204" charset="0"/>
                    <a:ea typeface="Calibri" panose="020F0502020204030204" pitchFamily="34" charset="0"/>
                    <a:cs typeface="Dcss10"/>
                  </a:rPr>
                  <a:t>social preferences</a:t>
                </a:r>
                <a:r>
                  <a:rPr lang="en-ZA" sz="2000" dirty="0">
                    <a:effectLst/>
                    <a:latin typeface="Lato" panose="020B0604020202020204" charset="0"/>
                    <a:ea typeface="Calibri" panose="020F0502020204030204" pitchFamily="34" charset="0"/>
                    <a:cs typeface="Dcss10"/>
                  </a:rPr>
                  <a:t>, </a:t>
                </a:r>
                <a14:m>
                  <m:oMath xmlns:m="http://schemas.openxmlformats.org/officeDocument/2006/math">
                    <m:sSub>
                      <m:sSubPr>
                        <m:ctrlPr>
                          <a:rPr lang="ar-AE" sz="2000" i="1" smtClean="0">
                            <a:latin typeface="Cambria Math" panose="02040503050406030204" pitchFamily="18" charset="0"/>
                          </a:rPr>
                        </m:ctrlPr>
                      </m:sSubPr>
                      <m:e>
                        <m:r>
                          <a:rPr lang="ar-AE" sz="2000" i="1">
                            <a:latin typeface="Cambria Math" panose="02040503050406030204" pitchFamily="18" charset="0"/>
                          </a:rPr>
                          <m:t>𝑈</m:t>
                        </m:r>
                      </m:e>
                      <m:sub>
                        <m:r>
                          <a:rPr lang="ar-AE" sz="2000" i="1">
                            <a:latin typeface="Cambria Math" panose="02040503050406030204" pitchFamily="18" charset="0"/>
                          </a:rPr>
                          <m:t>𝑡</m:t>
                        </m:r>
                      </m:sub>
                    </m:sSub>
                    <m:d>
                      <m:dPr>
                        <m:ctrlPr>
                          <a:rPr lang="ar-AE" sz="2000" i="1">
                            <a:latin typeface="Cambria Math" panose="02040503050406030204" pitchFamily="18" charset="0"/>
                          </a:rPr>
                        </m:ctrlPr>
                      </m:dPr>
                      <m:e>
                        <m:sSub>
                          <m:sSubPr>
                            <m:ctrlPr>
                              <a:rPr lang="ar-AE" sz="2000" i="1">
                                <a:latin typeface="Cambria Math" panose="02040503050406030204" pitchFamily="18" charset="0"/>
                              </a:rPr>
                            </m:ctrlPr>
                          </m:sSubPr>
                          <m:e>
                            <m:r>
                              <a:rPr lang="ar-AE" sz="2000" i="1">
                                <a:latin typeface="Cambria Math" panose="02040503050406030204" pitchFamily="18" charset="0"/>
                              </a:rPr>
                              <m:t>𝑥</m:t>
                            </m:r>
                          </m:e>
                          <m:sub>
                            <m:r>
                              <a:rPr lang="ar-AE" sz="2000" b="0" i="1" smtClean="0">
                                <a:latin typeface="Cambria Math" panose="02040503050406030204" pitchFamily="18" charset="0"/>
                              </a:rPr>
                              <m:t>𝑖</m:t>
                            </m:r>
                            <m:r>
                              <a:rPr lang="en-ZA" sz="2000" b="0" i="1" smtClean="0">
                                <a:latin typeface="Cambria Math" panose="02040503050406030204" pitchFamily="18" charset="0"/>
                              </a:rPr>
                              <m:t>,</m:t>
                            </m:r>
                            <m:r>
                              <a:rPr lang="ar-AE" sz="2000" i="1">
                                <a:latin typeface="Cambria Math" panose="02040503050406030204" pitchFamily="18" charset="0"/>
                              </a:rPr>
                              <m:t>𝑡</m:t>
                            </m:r>
                          </m:sub>
                        </m:sSub>
                        <m:r>
                          <a:rPr lang="en-ZA" sz="2000" b="0" i="1" smtClean="0">
                            <a:latin typeface="Cambria Math" panose="02040503050406030204" pitchFamily="18" charset="0"/>
                          </a:rPr>
                          <m:t>,</m:t>
                        </m:r>
                        <m:sSub>
                          <m:sSubPr>
                            <m:ctrlPr>
                              <a:rPr lang="ar-AE" sz="2000" i="1">
                                <a:latin typeface="Cambria Math" panose="02040503050406030204" pitchFamily="18" charset="0"/>
                              </a:rPr>
                            </m:ctrlPr>
                          </m:sSubPr>
                          <m:e>
                            <m:r>
                              <a:rPr lang="ar-AE" sz="2000" i="1">
                                <a:latin typeface="Cambria Math" panose="02040503050406030204" pitchFamily="18" charset="0"/>
                              </a:rPr>
                              <m:t>𝑥</m:t>
                            </m:r>
                          </m:e>
                          <m:sub>
                            <m:r>
                              <a:rPr lang="en-ZA" sz="2000" b="0" i="1" smtClean="0">
                                <a:latin typeface="Cambria Math" panose="02040503050406030204" pitchFamily="18" charset="0"/>
                              </a:rPr>
                              <m:t>−</m:t>
                            </m:r>
                            <m:r>
                              <a:rPr lang="ar-AE" sz="2000" i="1">
                                <a:latin typeface="Cambria Math" panose="02040503050406030204" pitchFamily="18" charset="0"/>
                              </a:rPr>
                              <m:t>𝑖</m:t>
                            </m:r>
                            <m:r>
                              <a:rPr lang="en-ZA" sz="2000" b="0" i="1" smtClean="0">
                                <a:latin typeface="Cambria Math" panose="02040503050406030204" pitchFamily="18" charset="0"/>
                              </a:rPr>
                              <m:t>,</m:t>
                            </m:r>
                            <m:r>
                              <a:rPr lang="ar-AE" sz="2000" i="1">
                                <a:latin typeface="Cambria Math" panose="02040503050406030204" pitchFamily="18" charset="0"/>
                              </a:rPr>
                              <m:t>𝑡</m:t>
                            </m:r>
                          </m:sub>
                        </m:sSub>
                        <m:r>
                          <a:rPr lang="ar-AE" sz="2000" i="1">
                            <a:latin typeface="Cambria Math" panose="02040503050406030204" pitchFamily="18" charset="0"/>
                          </a:rPr>
                          <m:t>|</m:t>
                        </m:r>
                        <m:sSub>
                          <m:sSubPr>
                            <m:ctrlPr>
                              <a:rPr lang="ar-AE" sz="2000" i="1">
                                <a:latin typeface="Cambria Math" panose="02040503050406030204" pitchFamily="18" charset="0"/>
                              </a:rPr>
                            </m:ctrlPr>
                          </m:sSubPr>
                          <m:e>
                            <m:r>
                              <a:rPr lang="ar-AE" sz="2000" i="1">
                                <a:latin typeface="Cambria Math" panose="02040503050406030204" pitchFamily="18" charset="0"/>
                              </a:rPr>
                              <m:t>𝑠</m:t>
                            </m:r>
                          </m:e>
                          <m:sub>
                            <m:r>
                              <a:rPr lang="ar-AE" sz="2000" i="1">
                                <a:latin typeface="Cambria Math" panose="02040503050406030204" pitchFamily="18" charset="0"/>
                              </a:rPr>
                              <m:t>𝑡</m:t>
                            </m:r>
                          </m:sub>
                        </m:sSub>
                      </m:e>
                    </m:d>
                  </m:oMath>
                </a14:m>
                <a:endParaRPr lang="en-ZA" sz="2000" dirty="0">
                  <a:effectLst/>
                  <a:latin typeface="Lato" panose="020B0604020202020204" charset="0"/>
                  <a:ea typeface="Calibri" panose="020F0502020204030204" pitchFamily="34" charset="0"/>
                  <a:cs typeface="Dcss10"/>
                </a:endParaRPr>
              </a:p>
              <a:p>
                <a:pPr lvl="2">
                  <a:lnSpc>
                    <a:spcPct val="100000"/>
                  </a:lnSpc>
                  <a:spcBef>
                    <a:spcPts val="600"/>
                  </a:spcBef>
                </a:pPr>
                <a:r>
                  <a:rPr lang="en-ZA" sz="1600" dirty="0">
                    <a:effectLst/>
                    <a:latin typeface="Lato" panose="020B0604020202020204" charset="0"/>
                    <a:ea typeface="Calibri" panose="020F0502020204030204" pitchFamily="34" charset="0"/>
                    <a:cs typeface="Dcss10"/>
                  </a:rPr>
                  <a:t>Having a utility function that includes altruism, inequality aversion, fairness and reciprocity</a:t>
                </a:r>
                <a:endParaRPr lang="en-ZA" sz="1600" dirty="0">
                  <a:effectLst/>
                  <a:latin typeface="Lato" panose="020B0604020202020204" charset="0"/>
                  <a:ea typeface="Calibri" panose="020F0502020204030204" pitchFamily="34" charset="0"/>
                  <a:cs typeface="Times New Roman" panose="02020603050405020304" pitchFamily="18" charset="0"/>
                </a:endParaRPr>
              </a:p>
              <a:p>
                <a:pPr marL="533400" lvl="1" indent="0">
                  <a:lnSpc>
                    <a:spcPct val="100000"/>
                  </a:lnSpc>
                  <a:spcBef>
                    <a:spcPts val="600"/>
                  </a:spcBef>
                  <a:buSzPct val="86000"/>
                  <a:buNone/>
                </a:pPr>
                <a:endParaRPr lang="en-US" dirty="0">
                  <a:latin typeface="Lato Light"/>
                  <a:ea typeface="Lato Light"/>
                  <a:cs typeface="Lato Light"/>
                  <a:sym typeface="Lato Light"/>
                </a:endParaRPr>
              </a:p>
            </p:txBody>
          </p:sp>
        </mc:Choice>
        <mc:Fallback xmlns="">
          <p:sp>
            <p:nvSpPr>
              <p:cNvPr id="129" name="Shape 129"/>
              <p:cNvSpPr txBox="1">
                <a:spLocks noGrp="1" noRot="1" noChangeAspect="1" noMove="1" noResize="1" noEditPoints="1" noAdjustHandles="1" noChangeArrowheads="1" noChangeShapeType="1" noTextEdit="1"/>
              </p:cNvSpPr>
              <p:nvPr>
                <p:ph type="body" idx="1"/>
              </p:nvPr>
            </p:nvSpPr>
            <p:spPr>
              <a:prstGeom prst="rect">
                <a:avLst/>
              </a:prstGeom>
              <a:blipFill>
                <a:blip r:embed="rId3"/>
                <a:stretch>
                  <a:fillRect l="-232" r="-116" b="-5462"/>
                </a:stretch>
              </a:blipFill>
              <a:ln>
                <a:noFill/>
              </a:ln>
            </p:spPr>
            <p:txBody>
              <a:bodyPr/>
              <a:lstStyle/>
              <a:p>
                <a:r>
                  <a:rPr lang="en-ZA">
                    <a:noFill/>
                  </a:rPr>
                  <a:t> </a:t>
                </a:r>
              </a:p>
            </p:txBody>
          </p:sp>
        </mc:Fallback>
      </mc:AlternateContent>
      <p:sp>
        <p:nvSpPr>
          <p:cNvPr id="128" name="Shape 1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ZA" sz="4400" i="0" u="none" strike="noStrike" cap="none">
                <a:solidFill>
                  <a:schemeClr val="dk1"/>
                </a:solidFill>
                <a:latin typeface="Lato Light"/>
                <a:ea typeface="Lato Light"/>
                <a:cs typeface="Lato Light"/>
                <a:sym typeface="Lato Light"/>
              </a:rPr>
              <a:t>Non-standard preferences</a:t>
            </a:r>
            <a:endParaRPr sz="4400" i="0" u="none" strike="noStrike" cap="none">
              <a:solidFill>
                <a:schemeClr val="dk1"/>
              </a:solidFill>
              <a:latin typeface="Lato Light"/>
              <a:ea typeface="Lato Light"/>
              <a:cs typeface="Lato Light"/>
              <a:sym typeface="La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33"/>
        <p:cNvGrpSpPr/>
        <p:nvPr/>
      </p:nvGrpSpPr>
      <p:grpSpPr>
        <a:xfrm>
          <a:off x="0" y="0"/>
          <a:ext cx="0" cy="0"/>
          <a:chOff x="0" y="0"/>
          <a:chExt cx="0" cy="0"/>
        </a:xfrm>
      </p:grpSpPr>
      <p:sp>
        <p:nvSpPr>
          <p:cNvPr id="135" name="Shape 135"/>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457200" marR="0" lvl="0" indent="-381000" algn="l" rtl="0">
              <a:lnSpc>
                <a:spcPct val="100000"/>
              </a:lnSpc>
              <a:spcBef>
                <a:spcPts val="600"/>
              </a:spcBef>
              <a:spcAft>
                <a:spcPts val="0"/>
              </a:spcAft>
              <a:buClr>
                <a:schemeClr val="dk1"/>
              </a:buClr>
              <a:buSzPct val="86000"/>
              <a:buFont typeface="Lato"/>
              <a:buChar char="•"/>
            </a:pPr>
            <a:r>
              <a:rPr lang="en-ZA" sz="2400" dirty="0">
                <a:latin typeface="Lato"/>
                <a:ea typeface="Lato"/>
                <a:cs typeface="Lato"/>
                <a:sym typeface="Lato"/>
              </a:rPr>
              <a:t>A second set of deviations occur because people form beliefs about future utility and states of the world that deviates from rational expectations</a:t>
            </a:r>
          </a:p>
          <a:p>
            <a:pPr marL="457200" marR="0" lvl="0" indent="-381000" algn="l" rtl="0">
              <a:lnSpc>
                <a:spcPct val="100000"/>
              </a:lnSpc>
              <a:spcBef>
                <a:spcPts val="600"/>
              </a:spcBef>
              <a:spcAft>
                <a:spcPts val="0"/>
              </a:spcAft>
              <a:buClr>
                <a:schemeClr val="dk1"/>
              </a:buClr>
              <a:buSzPct val="86000"/>
              <a:buFont typeface="Lato"/>
              <a:buChar char="•"/>
            </a:pPr>
            <a:r>
              <a:rPr lang="en-ZA" sz="2400" i="0" u="none" strike="noStrike" cap="none" dirty="0">
                <a:solidFill>
                  <a:schemeClr val="dk1"/>
                </a:solidFill>
                <a:latin typeface="Lato"/>
                <a:ea typeface="Lato"/>
                <a:cs typeface="Lato"/>
                <a:sym typeface="Lato"/>
              </a:rPr>
              <a:t>People tend to:</a:t>
            </a:r>
            <a:endParaRPr sz="2400" dirty="0">
              <a:latin typeface="Lato"/>
              <a:ea typeface="Lato"/>
              <a:cs typeface="Lato"/>
              <a:sym typeface="Lato"/>
            </a:endParaRPr>
          </a:p>
          <a:p>
            <a:pPr marL="914400" marR="0" lvl="1" indent="-368300" algn="l" rtl="0">
              <a:lnSpc>
                <a:spcPct val="100000"/>
              </a:lnSpc>
              <a:spcBef>
                <a:spcPts val="600"/>
              </a:spcBef>
              <a:spcAft>
                <a:spcPts val="0"/>
              </a:spcAft>
              <a:buClr>
                <a:schemeClr val="dk1"/>
              </a:buClr>
              <a:buSzPct val="86000"/>
              <a:buFont typeface="Lato Light"/>
              <a:buChar char="•"/>
            </a:pPr>
            <a:r>
              <a:rPr lang="en-ZA" sz="2200" i="0" u="none" strike="noStrike" cap="none" dirty="0">
                <a:solidFill>
                  <a:schemeClr val="dk1"/>
                </a:solidFill>
                <a:latin typeface="Lato Light"/>
                <a:ea typeface="Lato Light"/>
                <a:cs typeface="Lato Light"/>
                <a:sym typeface="Lato Light"/>
              </a:rPr>
              <a:t>have misplaced confidence in precision of beliefs (overconfidence);</a:t>
            </a:r>
          </a:p>
          <a:p>
            <a:pPr lvl="1" indent="-368300">
              <a:lnSpc>
                <a:spcPct val="100000"/>
              </a:lnSpc>
              <a:spcBef>
                <a:spcPts val="600"/>
              </a:spcBef>
              <a:buSzPct val="86000"/>
              <a:buFont typeface="Lato Light"/>
              <a:buChar char="•"/>
            </a:pPr>
            <a:r>
              <a:rPr lang="en-ZA" sz="2200" dirty="0">
                <a:latin typeface="Lato Light"/>
                <a:ea typeface="Lato Light"/>
                <a:cs typeface="Lato Light"/>
                <a:sym typeface="Lato Light"/>
              </a:rPr>
              <a:t>overestimate own performance (particularly relative to others);</a:t>
            </a:r>
            <a:endParaRPr sz="2200" dirty="0">
              <a:latin typeface="Lato Light"/>
              <a:ea typeface="Lato Light"/>
              <a:cs typeface="Lato Light"/>
              <a:sym typeface="Lato Light"/>
            </a:endParaRPr>
          </a:p>
          <a:p>
            <a:pPr marL="914400" marR="0" lvl="1" indent="-368300" algn="l" rtl="0">
              <a:lnSpc>
                <a:spcPct val="100000"/>
              </a:lnSpc>
              <a:spcBef>
                <a:spcPts val="600"/>
              </a:spcBef>
              <a:spcAft>
                <a:spcPts val="0"/>
              </a:spcAft>
              <a:buClr>
                <a:schemeClr val="dk1"/>
              </a:buClr>
              <a:buSzPct val="86000"/>
              <a:buFont typeface="Lato Light"/>
              <a:buChar char="•"/>
            </a:pPr>
            <a:r>
              <a:rPr lang="en-ZA" sz="2200" i="0" u="none" strike="noStrike" cap="none" dirty="0">
                <a:solidFill>
                  <a:schemeClr val="dk1"/>
                </a:solidFill>
                <a:latin typeface="Lato Light"/>
                <a:ea typeface="Lato Light"/>
                <a:cs typeface="Lato Light"/>
                <a:sym typeface="Lato Light"/>
              </a:rPr>
              <a:t>not anticipate predictable changes in their preferences</a:t>
            </a:r>
            <a:r>
              <a:rPr lang="en-ZA" sz="2200" dirty="0">
                <a:latin typeface="Lato Light"/>
                <a:ea typeface="Lato Light"/>
                <a:cs typeface="Lato Light"/>
                <a:sym typeface="Lato Light"/>
              </a:rPr>
              <a:t> (</a:t>
            </a:r>
            <a:r>
              <a:rPr lang="en-ZA" sz="2200" i="0" u="none" strike="noStrike" cap="none" dirty="0">
                <a:solidFill>
                  <a:schemeClr val="dk1"/>
                </a:solidFill>
                <a:latin typeface="Lato Light"/>
                <a:ea typeface="Lato Light"/>
                <a:cs typeface="Lato Light"/>
                <a:sym typeface="Lato Light"/>
              </a:rPr>
              <a:t>projection bias);</a:t>
            </a:r>
            <a:endParaRPr sz="2200" dirty="0">
              <a:latin typeface="Lato Light"/>
              <a:ea typeface="Lato Light"/>
              <a:cs typeface="Lato Light"/>
              <a:sym typeface="Lato Light"/>
            </a:endParaRPr>
          </a:p>
          <a:p>
            <a:pPr marL="914400" marR="0" lvl="1" indent="-368300" algn="l" rtl="0">
              <a:lnSpc>
                <a:spcPct val="100000"/>
              </a:lnSpc>
              <a:spcBef>
                <a:spcPts val="600"/>
              </a:spcBef>
              <a:spcAft>
                <a:spcPts val="0"/>
              </a:spcAft>
              <a:buClr>
                <a:schemeClr val="dk1"/>
              </a:buClr>
              <a:buSzPct val="86000"/>
              <a:buFont typeface="Lato Light"/>
              <a:buChar char="•"/>
            </a:pPr>
            <a:r>
              <a:rPr lang="en-ZA" sz="2200" i="0" u="none" strike="noStrike" cap="none" dirty="0">
                <a:solidFill>
                  <a:schemeClr val="dk1"/>
                </a:solidFill>
                <a:latin typeface="Lato Light"/>
                <a:ea typeface="Lato Light"/>
                <a:cs typeface="Lato Light"/>
                <a:sym typeface="Lato Light"/>
              </a:rPr>
              <a:t>be too hasty in generalising from a small sample (law of small numbers);</a:t>
            </a:r>
          </a:p>
          <a:p>
            <a:pPr lvl="1" indent="-368300">
              <a:lnSpc>
                <a:spcPct val="100000"/>
              </a:lnSpc>
              <a:spcBef>
                <a:spcPts val="600"/>
              </a:spcBef>
              <a:buSzPct val="86000"/>
              <a:buFont typeface="Lato Light"/>
              <a:buChar char="•"/>
            </a:pPr>
            <a:r>
              <a:rPr lang="en-ZA" sz="2200" dirty="0">
                <a:latin typeface="Lato Light"/>
                <a:ea typeface="Lato Light"/>
                <a:cs typeface="Lato Light"/>
                <a:sym typeface="Lato Light"/>
              </a:rPr>
              <a:t>excessively  update beliefs based on personal experiences (experience effects);</a:t>
            </a:r>
          </a:p>
          <a:p>
            <a:pPr lvl="1" indent="-368300">
              <a:lnSpc>
                <a:spcPct val="100000"/>
              </a:lnSpc>
              <a:spcBef>
                <a:spcPts val="600"/>
              </a:spcBef>
              <a:buSzPct val="86000"/>
              <a:buFont typeface="Lato Light"/>
              <a:buChar char="•"/>
            </a:pPr>
            <a:r>
              <a:rPr lang="en-ZA" sz="2200" i="0" u="none" strike="noStrike" cap="none" dirty="0">
                <a:solidFill>
                  <a:schemeClr val="dk1"/>
                </a:solidFill>
                <a:latin typeface="Lato Light"/>
                <a:ea typeface="Lato Light"/>
                <a:cs typeface="Lato Light"/>
                <a:sym typeface="Lato Light"/>
              </a:rPr>
              <a:t>have biased expectation (wishful thinking or defensive pessimism)</a:t>
            </a:r>
          </a:p>
          <a:p>
            <a:pPr indent="-368300">
              <a:lnSpc>
                <a:spcPct val="100000"/>
              </a:lnSpc>
              <a:spcBef>
                <a:spcPts val="600"/>
              </a:spcBef>
              <a:buSzPct val="86000"/>
              <a:buFont typeface="Lato Light"/>
              <a:buChar char="•"/>
            </a:pPr>
            <a:r>
              <a:rPr lang="en-ZA" sz="2400" dirty="0">
                <a:latin typeface="Lato Light"/>
                <a:ea typeface="Lato Light"/>
                <a:cs typeface="Lato Light"/>
                <a:sym typeface="Lato Light"/>
              </a:rPr>
              <a:t>Also possible that beliefs may directly affect utility (belief-based preferences)</a:t>
            </a:r>
            <a:endParaRPr sz="2400" dirty="0">
              <a:latin typeface="Lato Light"/>
              <a:ea typeface="Lato Light"/>
              <a:cs typeface="Lato Light"/>
              <a:sym typeface="Lato Light"/>
            </a:endParaRPr>
          </a:p>
        </p:txBody>
      </p:sp>
      <p:sp>
        <p:nvSpPr>
          <p:cNvPr id="134" name="Shape 13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ZA" sz="4400" i="0" u="none" strike="noStrike" cap="none">
                <a:solidFill>
                  <a:schemeClr val="dk1"/>
                </a:solidFill>
                <a:latin typeface="Lato Light"/>
                <a:ea typeface="Lato Light"/>
                <a:cs typeface="Lato Light"/>
                <a:sym typeface="Lato Light"/>
              </a:rPr>
              <a:t>Non-standard beliefs</a:t>
            </a:r>
            <a:endParaRPr sz="4400" i="0" u="none" strike="noStrike" cap="none">
              <a:solidFill>
                <a:schemeClr val="dk1"/>
              </a:solidFill>
              <a:latin typeface="Lato Light"/>
              <a:ea typeface="Lato Light"/>
              <a:cs typeface="Lato Light"/>
              <a:sym typeface="La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ZA" sz="4400" i="0" u="none" strike="noStrike" cap="none">
                <a:solidFill>
                  <a:schemeClr val="dk1"/>
                </a:solidFill>
                <a:latin typeface="Lato Light"/>
                <a:ea typeface="Lato Light"/>
                <a:cs typeface="Lato Light"/>
                <a:sym typeface="Lato Light"/>
              </a:rPr>
              <a:t>Non-standard decision-making</a:t>
            </a:r>
            <a:endParaRPr>
              <a:latin typeface="Lato Light"/>
              <a:ea typeface="Lato Light"/>
              <a:cs typeface="Lato Light"/>
              <a:sym typeface="Lato Light"/>
            </a:endParaRPr>
          </a:p>
        </p:txBody>
      </p:sp>
      <p:sp>
        <p:nvSpPr>
          <p:cNvPr id="141" name="Shape 141"/>
          <p:cNvSpPr txBox="1"/>
          <p:nvPr/>
        </p:nvSpPr>
        <p:spPr>
          <a:xfrm>
            <a:off x="838200" y="1949690"/>
            <a:ext cx="10515600" cy="4486200"/>
          </a:xfrm>
          <a:prstGeom prst="rect">
            <a:avLst/>
          </a:prstGeom>
          <a:noFill/>
          <a:ln>
            <a:noFill/>
          </a:ln>
        </p:spPr>
        <p:txBody>
          <a:bodyPr spcFirstLastPara="1" wrap="square" lIns="91425" tIns="91425" rIns="91425" bIns="91425" anchor="ctr" anchorCtr="0">
            <a:noAutofit/>
          </a:bodyPr>
          <a:lstStyle/>
          <a:p>
            <a:pPr marL="457200" lvl="0" indent="-381000" rtl="0">
              <a:spcBef>
                <a:spcPts val="600"/>
              </a:spcBef>
              <a:spcAft>
                <a:spcPts val="0"/>
              </a:spcAft>
              <a:buClr>
                <a:schemeClr val="dk1"/>
              </a:buClr>
              <a:buSzPct val="86000"/>
              <a:buFont typeface="Lato"/>
              <a:buChar char="•"/>
            </a:pPr>
            <a:r>
              <a:rPr lang="en-ZA" sz="2400" dirty="0">
                <a:solidFill>
                  <a:schemeClr val="dk1"/>
                </a:solidFill>
                <a:latin typeface="Lato"/>
                <a:ea typeface="Lato"/>
                <a:cs typeface="Lato"/>
                <a:sym typeface="Lato"/>
              </a:rPr>
              <a:t>Decision making sometimes deviates from utility maximisation, such as when:</a:t>
            </a:r>
            <a:endParaRPr sz="2400" dirty="0">
              <a:solidFill>
                <a:schemeClr val="dk1"/>
              </a:solidFill>
              <a:latin typeface="Lato"/>
              <a:ea typeface="Lato"/>
              <a:cs typeface="Lato"/>
              <a:sym typeface="Lato"/>
            </a:endParaRPr>
          </a:p>
          <a:p>
            <a:pPr marL="914400" lvl="1" indent="-361950" rtl="0">
              <a:spcBef>
                <a:spcPts val="600"/>
              </a:spcBef>
              <a:spcAft>
                <a:spcPts val="0"/>
              </a:spcAft>
              <a:buClr>
                <a:schemeClr val="dk1"/>
              </a:buClr>
              <a:buSzPct val="86000"/>
              <a:buFont typeface="Lato Light"/>
              <a:buChar char="•"/>
            </a:pPr>
            <a:r>
              <a:rPr lang="en-ZA" sz="2100" dirty="0">
                <a:solidFill>
                  <a:schemeClr val="dk1"/>
                </a:solidFill>
                <a:latin typeface="Lato Light"/>
                <a:ea typeface="Lato Light"/>
                <a:cs typeface="Lato Light"/>
                <a:sym typeface="Lato Light"/>
              </a:rPr>
              <a:t>people ignore choices that do not come to mind when making a decision (limited attention effect);</a:t>
            </a:r>
            <a:endParaRPr sz="2100" dirty="0">
              <a:solidFill>
                <a:schemeClr val="dk1"/>
              </a:solidFill>
              <a:latin typeface="Lato Light"/>
              <a:ea typeface="Lato Light"/>
              <a:cs typeface="Lato Light"/>
              <a:sym typeface="Lato Light"/>
            </a:endParaRPr>
          </a:p>
          <a:p>
            <a:pPr marL="914400" lvl="1" indent="-361950" rtl="0">
              <a:spcBef>
                <a:spcPts val="600"/>
              </a:spcBef>
              <a:spcAft>
                <a:spcPts val="0"/>
              </a:spcAft>
              <a:buClr>
                <a:schemeClr val="dk1"/>
              </a:buClr>
              <a:buSzPct val="86000"/>
              <a:buFont typeface="Lato Light"/>
              <a:buChar char="•"/>
            </a:pPr>
            <a:r>
              <a:rPr lang="en-ZA" sz="2100" dirty="0">
                <a:solidFill>
                  <a:schemeClr val="dk1"/>
                </a:solidFill>
                <a:latin typeface="Lato Light"/>
                <a:ea typeface="Lato Light"/>
                <a:cs typeface="Lato Light"/>
                <a:sym typeface="Lato Light"/>
              </a:rPr>
              <a:t>decisions are affected by the inclusion of irrelevant alternatives (menu effect);</a:t>
            </a:r>
            <a:endParaRPr sz="2100" dirty="0">
              <a:solidFill>
                <a:schemeClr val="dk1"/>
              </a:solidFill>
              <a:latin typeface="Lato Light"/>
              <a:ea typeface="Lato Light"/>
              <a:cs typeface="Lato Light"/>
              <a:sym typeface="Lato Light"/>
            </a:endParaRPr>
          </a:p>
          <a:p>
            <a:pPr marL="914400" lvl="1" indent="-361950" rtl="0">
              <a:spcBef>
                <a:spcPts val="600"/>
              </a:spcBef>
              <a:spcAft>
                <a:spcPts val="0"/>
              </a:spcAft>
              <a:buClr>
                <a:schemeClr val="dk1"/>
              </a:buClr>
              <a:buSzPct val="86000"/>
              <a:buFont typeface="Lato Light"/>
              <a:buChar char="•"/>
            </a:pPr>
            <a:r>
              <a:rPr lang="en-ZA" sz="2100" dirty="0">
                <a:solidFill>
                  <a:schemeClr val="dk1"/>
                </a:solidFill>
                <a:latin typeface="Lato Light"/>
                <a:ea typeface="Lato Light"/>
                <a:cs typeface="Lato Light"/>
                <a:sym typeface="Lato Light"/>
              </a:rPr>
              <a:t>people mentally partition expenses into different accounts in a way that affects decisions (mental accounting);</a:t>
            </a:r>
            <a:endParaRPr sz="2100" dirty="0">
              <a:solidFill>
                <a:schemeClr val="dk1"/>
              </a:solidFill>
              <a:latin typeface="Lato Light"/>
              <a:ea typeface="Lato Light"/>
              <a:cs typeface="Lato Light"/>
              <a:sym typeface="Lato Light"/>
            </a:endParaRPr>
          </a:p>
          <a:p>
            <a:pPr marL="914400" lvl="1" indent="-361950" rtl="0">
              <a:spcBef>
                <a:spcPts val="600"/>
              </a:spcBef>
              <a:spcAft>
                <a:spcPts val="0"/>
              </a:spcAft>
              <a:buClr>
                <a:schemeClr val="dk1"/>
              </a:buClr>
              <a:buSzPct val="86000"/>
              <a:buFont typeface="Lato Light"/>
              <a:buChar char="•"/>
            </a:pPr>
            <a:r>
              <a:rPr lang="en-ZA" sz="2100" dirty="0">
                <a:solidFill>
                  <a:schemeClr val="dk1"/>
                </a:solidFill>
                <a:latin typeface="Lato Light"/>
                <a:ea typeface="Lato Light"/>
                <a:cs typeface="Lato Light"/>
                <a:sym typeface="Lato Light"/>
              </a:rPr>
              <a:t>decisions are affected by advertising, promotions or political campaigns beyond the effect of such campaigns on information or prices (persuasion);</a:t>
            </a:r>
            <a:endParaRPr sz="2100" dirty="0">
              <a:solidFill>
                <a:schemeClr val="dk1"/>
              </a:solidFill>
              <a:latin typeface="Lato Light"/>
              <a:ea typeface="Lato Light"/>
              <a:cs typeface="Lato Light"/>
              <a:sym typeface="Lato Light"/>
            </a:endParaRPr>
          </a:p>
          <a:p>
            <a:pPr marL="914400" lvl="1" indent="-361950" rtl="0">
              <a:spcBef>
                <a:spcPts val="600"/>
              </a:spcBef>
              <a:spcAft>
                <a:spcPts val="0"/>
              </a:spcAft>
              <a:buClr>
                <a:schemeClr val="dk1"/>
              </a:buClr>
              <a:buSzPct val="86000"/>
              <a:buFont typeface="Lato Light"/>
              <a:buChar char="•"/>
            </a:pPr>
            <a:r>
              <a:rPr lang="en-ZA" sz="2100" dirty="0">
                <a:solidFill>
                  <a:schemeClr val="dk1"/>
                </a:solidFill>
                <a:latin typeface="Lato Light"/>
                <a:ea typeface="Lato Light"/>
                <a:cs typeface="Lato Light"/>
                <a:sym typeface="Lato Light"/>
              </a:rPr>
              <a:t>decisions are affected by emotions such as regret, envy or fear;</a:t>
            </a:r>
            <a:endParaRPr sz="2100" dirty="0">
              <a:solidFill>
                <a:schemeClr val="dk1"/>
              </a:solidFill>
              <a:latin typeface="Lato Light"/>
              <a:ea typeface="Lato Light"/>
              <a:cs typeface="Lato Light"/>
              <a:sym typeface="Lato Light"/>
            </a:endParaRPr>
          </a:p>
          <a:p>
            <a:pPr marL="914400" lvl="1" indent="-368300" rtl="0">
              <a:spcBef>
                <a:spcPts val="600"/>
              </a:spcBef>
              <a:spcAft>
                <a:spcPts val="0"/>
              </a:spcAft>
              <a:buClr>
                <a:schemeClr val="dk1"/>
              </a:buClr>
              <a:buSzPct val="86000"/>
              <a:buFont typeface="Lato Light"/>
              <a:buChar char="•"/>
            </a:pPr>
            <a:r>
              <a:rPr lang="en-ZA" sz="2100" dirty="0">
                <a:solidFill>
                  <a:schemeClr val="dk1"/>
                </a:solidFill>
                <a:latin typeface="Lato Light"/>
                <a:ea typeface="Lato Light"/>
                <a:cs typeface="Lato Light"/>
                <a:sym typeface="Lato Light"/>
              </a:rPr>
              <a:t>maximising “decision utility” is not the same as maximising happiness, life satisfaction or “experienced utility”</a:t>
            </a:r>
            <a:endParaRPr sz="2200" dirty="0">
              <a:solidFill>
                <a:schemeClr val="dk1"/>
              </a:solidFill>
              <a:latin typeface="Lato Light"/>
              <a:ea typeface="Lato Light"/>
              <a:cs typeface="Lato Light"/>
              <a:sym typeface="La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lvl="0"/>
            <a:r>
              <a:rPr lang="en-ZA" dirty="0">
                <a:latin typeface="Lato Light"/>
                <a:ea typeface="Lato Light"/>
                <a:cs typeface="Lato Light"/>
                <a:sym typeface="Lato Light"/>
              </a:rPr>
              <a:t>Two system thinking</a:t>
            </a:r>
            <a:endParaRPr sz="4400" b="0" i="0" u="none" strike="noStrike" cap="none" dirty="0">
              <a:solidFill>
                <a:schemeClr val="dk1"/>
              </a:solidFill>
              <a:latin typeface="Calibri"/>
              <a:ea typeface="Calibri"/>
              <a:cs typeface="Calibri"/>
              <a:sym typeface="Calibri"/>
            </a:endParaRPr>
          </a:p>
        </p:txBody>
      </p:sp>
      <p:sp>
        <p:nvSpPr>
          <p:cNvPr id="236" name="Shape 236"/>
          <p:cNvSpPr txBox="1">
            <a:spLocks noGrp="1"/>
          </p:cNvSpPr>
          <p:nvPr>
            <p:ph type="body" idx="1"/>
          </p:nvPr>
        </p:nvSpPr>
        <p:spPr>
          <a:xfrm>
            <a:off x="838200" y="1584107"/>
            <a:ext cx="10515600" cy="4935300"/>
          </a:xfrm>
          <a:prstGeom prst="rect">
            <a:avLst/>
          </a:prstGeom>
          <a:noFill/>
          <a:ln>
            <a:noFill/>
          </a:ln>
        </p:spPr>
        <p:txBody>
          <a:bodyPr spcFirstLastPara="1" wrap="square" lIns="91425" tIns="45700" rIns="91425" bIns="45700" anchor="t" anchorCtr="0">
            <a:noAutofit/>
          </a:bodyPr>
          <a:lstStyle/>
          <a:p>
            <a:pPr marL="419100" indent="-468000">
              <a:lnSpc>
                <a:spcPct val="130000"/>
              </a:lnSpc>
              <a:buSzPts val="2400"/>
            </a:pPr>
            <a:r>
              <a:rPr lang="en-ZA" sz="2400" dirty="0">
                <a:latin typeface="Lato"/>
                <a:ea typeface="Lato"/>
                <a:cs typeface="Lato"/>
                <a:sym typeface="Lato"/>
              </a:rPr>
              <a:t>Many contemporary models of cognition conceive of mind as composed of two different sets of processes</a:t>
            </a:r>
          </a:p>
          <a:p>
            <a:pPr marL="419100" indent="-468000">
              <a:lnSpc>
                <a:spcPct val="130000"/>
              </a:lnSpc>
              <a:buSzPts val="2400"/>
            </a:pPr>
            <a:r>
              <a:rPr lang="en-ZA" sz="2400" dirty="0">
                <a:latin typeface="Lato"/>
                <a:ea typeface="Lato"/>
                <a:cs typeface="Lato"/>
                <a:sym typeface="Lato"/>
              </a:rPr>
              <a:t>Idea has many intellectual precursors: Plato, Freud, Adam Smith</a:t>
            </a:r>
          </a:p>
          <a:p>
            <a:pPr marL="419100" indent="-468000">
              <a:lnSpc>
                <a:spcPct val="130000"/>
              </a:lnSpc>
              <a:buSzPts val="2400"/>
            </a:pPr>
            <a:r>
              <a:rPr lang="en-ZA" sz="2400" dirty="0">
                <a:latin typeface="Lato"/>
                <a:ea typeface="Lato"/>
                <a:cs typeface="Lato"/>
                <a:sym typeface="Lato"/>
              </a:rPr>
              <a:t>More recently, social and cognitive psychologists have conceptualised the human brain as if functioning as two specialised processes</a:t>
            </a:r>
          </a:p>
          <a:p>
            <a:pPr marL="419100" indent="-468000">
              <a:lnSpc>
                <a:spcPct val="130000"/>
              </a:lnSpc>
              <a:buSzPts val="2400"/>
            </a:pPr>
            <a:r>
              <a:rPr lang="en-ZA" sz="2400" dirty="0">
                <a:latin typeface="Lato"/>
                <a:ea typeface="Lato"/>
                <a:cs typeface="Lato"/>
                <a:sym typeface="Lato"/>
              </a:rPr>
              <a:t>Kahneman (2011) popularised labels of System 1 and System 2</a:t>
            </a:r>
          </a:p>
          <a:p>
            <a:pPr marL="419100" indent="-468000">
              <a:lnSpc>
                <a:spcPct val="130000"/>
              </a:lnSpc>
              <a:buSzPts val="2400"/>
            </a:pPr>
            <a:r>
              <a:rPr lang="en-ZA" sz="2400" dirty="0">
                <a:latin typeface="Lato"/>
                <a:ea typeface="Lato"/>
                <a:cs typeface="Lato"/>
                <a:sym typeface="Lato"/>
              </a:rPr>
              <a:t>Neurological studies are confirming that these two processes occur in different parts of the brain</a:t>
            </a:r>
          </a:p>
          <a:p>
            <a:pPr marL="876300" lvl="1" indent="-468000">
              <a:lnSpc>
                <a:spcPct val="130000"/>
              </a:lnSpc>
            </a:pPr>
            <a:endParaRPr lang="en-ZA" sz="2000" dirty="0">
              <a:latin typeface="Lato"/>
              <a:ea typeface="Lato"/>
              <a:cs typeface="Lato"/>
              <a:sym typeface="Lato"/>
            </a:endParaRPr>
          </a:p>
        </p:txBody>
      </p:sp>
    </p:spTree>
    <p:extLst>
      <p:ext uri="{BB962C8B-B14F-4D97-AF65-F5344CB8AC3E}">
        <p14:creationId xmlns:p14="http://schemas.microsoft.com/office/powerpoint/2010/main" val="1673166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ZA" sz="4400" i="0" u="none" strike="noStrike" cap="none" dirty="0">
                <a:solidFill>
                  <a:schemeClr val="dk1"/>
                </a:solidFill>
                <a:latin typeface="Lato Light"/>
                <a:ea typeface="Lato Light"/>
                <a:cs typeface="Lato Light"/>
                <a:sym typeface="Lato Light"/>
              </a:rPr>
              <a:t>Two system thinking</a:t>
            </a:r>
            <a:endParaRPr dirty="0">
              <a:latin typeface="Lato Light"/>
              <a:ea typeface="Lato Light"/>
              <a:cs typeface="Lato Light"/>
              <a:sym typeface="Lato Light"/>
            </a:endParaRPr>
          </a:p>
        </p:txBody>
      </p:sp>
      <p:sp>
        <p:nvSpPr>
          <p:cNvPr id="244" name="Shape 244"/>
          <p:cNvSpPr txBox="1">
            <a:spLocks noGrp="1"/>
          </p:cNvSpPr>
          <p:nvPr>
            <p:ph type="body" idx="1"/>
          </p:nvPr>
        </p:nvSpPr>
        <p:spPr>
          <a:xfrm>
            <a:off x="6801678" y="1690688"/>
            <a:ext cx="5181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5000"/>
              <a:buFont typeface="Arial"/>
              <a:buNone/>
            </a:pPr>
            <a:endParaRPr sz="5000" b="0" i="0" u="none" strike="noStrike" cap="none" dirty="0">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5000"/>
              <a:buFont typeface="Arial"/>
              <a:buNone/>
            </a:pPr>
            <a:endParaRPr sz="5000" b="0" i="0" u="none" strike="noStrike" cap="none" dirty="0">
              <a:solidFill>
                <a:schemeClr val="dk1"/>
              </a:solidFill>
              <a:latin typeface="Calibri"/>
              <a:ea typeface="Calibri"/>
              <a:cs typeface="Calibri"/>
              <a:sym typeface="Calibri"/>
            </a:endParaRPr>
          </a:p>
          <a:p>
            <a:pPr marL="0" marR="0" lvl="0" indent="0" algn="ctr" rtl="0">
              <a:lnSpc>
                <a:spcPct val="90000"/>
              </a:lnSpc>
              <a:spcBef>
                <a:spcPts val="1000"/>
              </a:spcBef>
              <a:spcAft>
                <a:spcPts val="0"/>
              </a:spcAft>
              <a:buClr>
                <a:schemeClr val="dk1"/>
              </a:buClr>
              <a:buSzPts val="5000"/>
              <a:buFont typeface="Arial"/>
              <a:buNone/>
            </a:pPr>
            <a:r>
              <a:rPr lang="en-ZA" sz="5000" i="0" u="none" strike="noStrike" cap="none" dirty="0">
                <a:solidFill>
                  <a:schemeClr val="dk1"/>
                </a:solidFill>
                <a:latin typeface="Lato"/>
                <a:ea typeface="Lato"/>
                <a:cs typeface="Lato"/>
                <a:sym typeface="Lato"/>
              </a:rPr>
              <a:t>24 x 17 = ?</a:t>
            </a:r>
            <a:endParaRPr sz="5000" i="0" u="none" strike="noStrike" cap="none" dirty="0">
              <a:solidFill>
                <a:schemeClr val="dk1"/>
              </a:solidFill>
              <a:latin typeface="Lato"/>
              <a:ea typeface="Lato"/>
              <a:cs typeface="Lato"/>
              <a:sym typeface="Lato"/>
            </a:endParaRPr>
          </a:p>
        </p:txBody>
      </p:sp>
      <p:pic>
        <p:nvPicPr>
          <p:cNvPr id="7" name="Picture 6"/>
          <p:cNvPicPr>
            <a:picLocks noChangeAspect="1"/>
          </p:cNvPicPr>
          <p:nvPr/>
        </p:nvPicPr>
        <p:blipFill>
          <a:blip r:embed="rId3"/>
          <a:stretch>
            <a:fillRect/>
          </a:stretch>
        </p:blipFill>
        <p:spPr>
          <a:xfrm>
            <a:off x="1150580" y="2446585"/>
            <a:ext cx="4747671" cy="2659610"/>
          </a:xfrm>
          <a:prstGeom prst="rect">
            <a:avLst/>
          </a:prstGeom>
        </p:spPr>
      </p:pic>
    </p:spTree>
    <p:extLst>
      <p:ext uri="{BB962C8B-B14F-4D97-AF65-F5344CB8AC3E}">
        <p14:creationId xmlns:p14="http://schemas.microsoft.com/office/powerpoint/2010/main" val="134221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44">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build="p"/>
      <p:bldP spid="244" grpId="1" build="p"/>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34"/>
        <p:cNvGrpSpPr/>
        <p:nvPr/>
      </p:nvGrpSpPr>
      <p:grpSpPr>
        <a:xfrm>
          <a:off x="0" y="0"/>
          <a:ext cx="0" cy="0"/>
          <a:chOff x="0" y="0"/>
          <a:chExt cx="0" cy="0"/>
        </a:xfrm>
      </p:grpSpPr>
      <p:sp>
        <p:nvSpPr>
          <p:cNvPr id="236" name="Shape 236"/>
          <p:cNvSpPr txBox="1">
            <a:spLocks noGrp="1"/>
          </p:cNvSpPr>
          <p:nvPr>
            <p:ph type="body" idx="1"/>
          </p:nvPr>
        </p:nvSpPr>
        <p:spPr>
          <a:xfrm>
            <a:off x="838200" y="1825625"/>
            <a:ext cx="10515600" cy="4935300"/>
          </a:xfrm>
          <a:prstGeom prst="rect">
            <a:avLst/>
          </a:prstGeom>
          <a:noFill/>
          <a:ln>
            <a:noFill/>
          </a:ln>
        </p:spPr>
        <p:txBody>
          <a:bodyPr spcFirstLastPara="1" wrap="square" lIns="91425" tIns="45700" rIns="91425" bIns="45700" anchor="t" anchorCtr="0">
            <a:noAutofit/>
          </a:bodyPr>
          <a:lstStyle/>
          <a:p>
            <a:pPr marL="457200" lvl="0" indent="-381000" rtl="0">
              <a:lnSpc>
                <a:spcPct val="115000"/>
              </a:lnSpc>
              <a:spcBef>
                <a:spcPts val="0"/>
              </a:spcBef>
              <a:spcAft>
                <a:spcPts val="0"/>
              </a:spcAft>
              <a:buSzPct val="86000"/>
              <a:buFont typeface="Lato"/>
              <a:buChar char="•"/>
            </a:pPr>
            <a:r>
              <a:rPr lang="en-ZA" sz="2400" dirty="0">
                <a:latin typeface="Lato"/>
                <a:ea typeface="Lato"/>
                <a:cs typeface="Lato"/>
                <a:sym typeface="Lato"/>
              </a:rPr>
              <a:t>System 1 is fast, instinctual, emotional and unavailable for conscious introspection</a:t>
            </a:r>
            <a:endParaRPr sz="2400" dirty="0">
              <a:latin typeface="Lato"/>
              <a:ea typeface="Lato"/>
              <a:cs typeface="Lato"/>
              <a:sym typeface="Lato"/>
            </a:endParaRPr>
          </a:p>
          <a:p>
            <a:pPr marL="914400" lvl="1" indent="-342900" rtl="0">
              <a:lnSpc>
                <a:spcPct val="115000"/>
              </a:lnSpc>
              <a:spcBef>
                <a:spcPts val="0"/>
              </a:spcBef>
              <a:spcAft>
                <a:spcPts val="0"/>
              </a:spcAft>
              <a:buSzPct val="86000"/>
              <a:buFont typeface="Lato"/>
              <a:buChar char="•"/>
            </a:pPr>
            <a:r>
              <a:rPr lang="en-ZA" sz="2000" dirty="0">
                <a:latin typeface="Lato"/>
                <a:ea typeface="Lato"/>
                <a:cs typeface="Lato"/>
                <a:sym typeface="Lato"/>
              </a:rPr>
              <a:t>It works automatically, with no or little effort or conscious control</a:t>
            </a:r>
            <a:endParaRPr sz="2000" dirty="0">
              <a:latin typeface="Lato"/>
              <a:ea typeface="Lato"/>
              <a:cs typeface="Lato"/>
              <a:sym typeface="Lato"/>
            </a:endParaRPr>
          </a:p>
          <a:p>
            <a:pPr marL="914400" lvl="1" indent="-342900" rtl="0">
              <a:lnSpc>
                <a:spcPct val="115000"/>
              </a:lnSpc>
              <a:spcBef>
                <a:spcPts val="0"/>
              </a:spcBef>
              <a:spcAft>
                <a:spcPts val="0"/>
              </a:spcAft>
              <a:buSzPct val="86000"/>
              <a:buFont typeface="Lato"/>
              <a:buChar char="•"/>
            </a:pPr>
            <a:r>
              <a:rPr lang="en-ZA" sz="2000" dirty="0">
                <a:latin typeface="Lato"/>
                <a:ea typeface="Lato"/>
                <a:cs typeface="Lato"/>
                <a:sym typeface="Lato"/>
              </a:rPr>
              <a:t>Essential for recognising safe foods, avoiding dangerous animals, and behaving appropriately in social situations</a:t>
            </a:r>
            <a:endParaRPr sz="2000" dirty="0">
              <a:latin typeface="Lato"/>
              <a:ea typeface="Lato"/>
              <a:cs typeface="Lato"/>
              <a:sym typeface="Lato"/>
            </a:endParaRPr>
          </a:p>
          <a:p>
            <a:pPr marL="457200" lvl="0" indent="-381000" rtl="0">
              <a:lnSpc>
                <a:spcPct val="115000"/>
              </a:lnSpc>
              <a:spcBef>
                <a:spcPts val="0"/>
              </a:spcBef>
              <a:spcAft>
                <a:spcPts val="0"/>
              </a:spcAft>
              <a:buSzPct val="86000"/>
              <a:buFont typeface="Lato"/>
              <a:buChar char="•"/>
            </a:pPr>
            <a:r>
              <a:rPr lang="en-ZA" sz="2400" dirty="0">
                <a:latin typeface="Lato"/>
                <a:ea typeface="Lato"/>
                <a:cs typeface="Lato"/>
                <a:sym typeface="Lato"/>
              </a:rPr>
              <a:t>System 2 is slower, deliberate and logical</a:t>
            </a:r>
            <a:endParaRPr sz="2400" dirty="0">
              <a:latin typeface="Lato"/>
              <a:ea typeface="Lato"/>
              <a:cs typeface="Lato"/>
              <a:sym typeface="Lato"/>
            </a:endParaRPr>
          </a:p>
          <a:p>
            <a:pPr marL="914400" lvl="1" indent="-342900" rtl="0">
              <a:lnSpc>
                <a:spcPct val="115000"/>
              </a:lnSpc>
              <a:spcBef>
                <a:spcPts val="0"/>
              </a:spcBef>
              <a:spcAft>
                <a:spcPts val="0"/>
              </a:spcAft>
              <a:buSzPct val="86000"/>
              <a:buFont typeface="Lato"/>
              <a:buChar char="•"/>
            </a:pPr>
            <a:r>
              <a:rPr lang="en-ZA" sz="2000" dirty="0">
                <a:latin typeface="Lato"/>
                <a:ea typeface="Lato"/>
                <a:cs typeface="Lato"/>
                <a:sym typeface="Lato"/>
              </a:rPr>
              <a:t>It allocates attention and energy to certain cognitive activities, such as complicated calculations</a:t>
            </a:r>
            <a:endParaRPr sz="2000" dirty="0">
              <a:latin typeface="Lato"/>
              <a:ea typeface="Lato"/>
              <a:cs typeface="Lato"/>
              <a:sym typeface="Lato"/>
            </a:endParaRPr>
          </a:p>
          <a:p>
            <a:pPr marL="914400" lvl="1" indent="-342900" rtl="0">
              <a:lnSpc>
                <a:spcPct val="115000"/>
              </a:lnSpc>
              <a:spcBef>
                <a:spcPts val="0"/>
              </a:spcBef>
              <a:spcAft>
                <a:spcPts val="0"/>
              </a:spcAft>
              <a:buSzPct val="86000"/>
              <a:buFont typeface="Lato"/>
              <a:buChar char="•"/>
            </a:pPr>
            <a:r>
              <a:rPr lang="en-ZA" sz="2000" dirty="0">
                <a:latin typeface="Lato"/>
                <a:ea typeface="Lato"/>
                <a:cs typeface="Lato"/>
                <a:sym typeface="Lato"/>
              </a:rPr>
              <a:t>Activating it dilates the pupils, increase heart rate and burns energy</a:t>
            </a:r>
            <a:endParaRPr sz="2000" dirty="0">
              <a:latin typeface="Lato"/>
              <a:ea typeface="Lato"/>
              <a:cs typeface="Lato"/>
              <a:sym typeface="Lato"/>
            </a:endParaRPr>
          </a:p>
          <a:p>
            <a:pPr marL="457200" lvl="0" indent="-381000" rtl="0">
              <a:lnSpc>
                <a:spcPct val="115000"/>
              </a:lnSpc>
              <a:spcBef>
                <a:spcPts val="0"/>
              </a:spcBef>
              <a:spcAft>
                <a:spcPts val="0"/>
              </a:spcAft>
              <a:buSzPct val="86000"/>
              <a:buFont typeface="Lato"/>
              <a:buChar char="•"/>
            </a:pPr>
            <a:r>
              <a:rPr lang="en-ZA" sz="2400" dirty="0">
                <a:latin typeface="Lato"/>
                <a:ea typeface="Lato"/>
                <a:cs typeface="Lato"/>
                <a:sym typeface="Lato"/>
              </a:rPr>
              <a:t>In most cases these two systems function together efficiently</a:t>
            </a:r>
            <a:endParaRPr sz="2400" dirty="0">
              <a:latin typeface="Lato"/>
              <a:ea typeface="Lato"/>
              <a:cs typeface="Lato"/>
              <a:sym typeface="Lato"/>
            </a:endParaRPr>
          </a:p>
          <a:p>
            <a:pPr marL="457200" lvl="0" indent="-381000" rtl="0">
              <a:lnSpc>
                <a:spcPct val="115000"/>
              </a:lnSpc>
              <a:spcBef>
                <a:spcPts val="0"/>
              </a:spcBef>
              <a:spcAft>
                <a:spcPts val="0"/>
              </a:spcAft>
              <a:buSzPct val="86000"/>
              <a:buFont typeface="Lato"/>
              <a:buChar char="•"/>
            </a:pPr>
            <a:r>
              <a:rPr lang="en-ZA" sz="2400" dirty="0">
                <a:latin typeface="Lato"/>
                <a:ea typeface="Lato"/>
                <a:cs typeface="Lato"/>
                <a:sym typeface="Lato"/>
              </a:rPr>
              <a:t>Problematic when some decisions are made by inappropriate system</a:t>
            </a:r>
            <a:endParaRPr sz="2400" dirty="0">
              <a:latin typeface="Lato"/>
              <a:ea typeface="Lato"/>
              <a:cs typeface="Lato"/>
              <a:sym typeface="Lato"/>
            </a:endParaRPr>
          </a:p>
        </p:txBody>
      </p:sp>
      <p:sp>
        <p:nvSpPr>
          <p:cNvPr id="235" name="Shape 23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ZA"/>
              <a:t>System 1 and System 2</a:t>
            </a:r>
            <a:endParaRPr sz="4400" b="0" i="0" u="none" strike="noStrike" cap="non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lvl="0"/>
            <a:r>
              <a:rPr lang="en-ZA" dirty="0">
                <a:latin typeface="Lato Light"/>
                <a:ea typeface="Lato Light"/>
                <a:cs typeface="Lato Light"/>
                <a:sym typeface="Lato Light"/>
              </a:rPr>
              <a:t>Two system thinking</a:t>
            </a:r>
            <a:endParaRPr sz="4400" b="0" i="0" u="none" strike="noStrike" cap="none" dirty="0">
              <a:solidFill>
                <a:schemeClr val="dk1"/>
              </a:solidFill>
              <a:latin typeface="Calibri"/>
              <a:ea typeface="Calibri"/>
              <a:cs typeface="Calibri"/>
              <a:sym typeface="Calibri"/>
            </a:endParaRPr>
          </a:p>
        </p:txBody>
      </p:sp>
      <p:graphicFrame>
        <p:nvGraphicFramePr>
          <p:cNvPr id="2" name="Table 1"/>
          <p:cNvGraphicFramePr>
            <a:graphicFrameLocks noGrp="1"/>
          </p:cNvGraphicFramePr>
          <p:nvPr/>
        </p:nvGraphicFramePr>
        <p:xfrm>
          <a:off x="2032000" y="1982115"/>
          <a:ext cx="8128000" cy="3836924"/>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506595519"/>
                    </a:ext>
                  </a:extLst>
                </a:gridCol>
                <a:gridCol w="4064000">
                  <a:extLst>
                    <a:ext uri="{9D8B030D-6E8A-4147-A177-3AD203B41FA5}">
                      <a16:colId xmlns:a16="http://schemas.microsoft.com/office/drawing/2014/main" val="3810461940"/>
                    </a:ext>
                  </a:extLst>
                </a:gridCol>
              </a:tblGrid>
              <a:tr h="370840">
                <a:tc>
                  <a:txBody>
                    <a:bodyPr/>
                    <a:lstStyle/>
                    <a:p>
                      <a:pPr algn="ctr">
                        <a:lnSpc>
                          <a:spcPct val="130000"/>
                        </a:lnSpc>
                      </a:pPr>
                      <a:r>
                        <a:rPr lang="en-ZA" sz="2600" dirty="0">
                          <a:latin typeface="Lato" panose="020B0604020202020204" charset="0"/>
                        </a:rPr>
                        <a:t>System 1</a:t>
                      </a:r>
                    </a:p>
                  </a:txBody>
                  <a:tcPr/>
                </a:tc>
                <a:tc>
                  <a:txBody>
                    <a:bodyPr/>
                    <a:lstStyle/>
                    <a:p>
                      <a:pPr algn="ctr">
                        <a:lnSpc>
                          <a:spcPct val="130000"/>
                        </a:lnSpc>
                      </a:pPr>
                      <a:r>
                        <a:rPr lang="en-ZA" sz="2600" dirty="0">
                          <a:latin typeface="Lato" panose="020B0604020202020204" charset="0"/>
                        </a:rPr>
                        <a:t>System 2</a:t>
                      </a:r>
                    </a:p>
                  </a:txBody>
                  <a:tcPr/>
                </a:tc>
                <a:extLst>
                  <a:ext uri="{0D108BD9-81ED-4DB2-BD59-A6C34878D82A}">
                    <a16:rowId xmlns:a16="http://schemas.microsoft.com/office/drawing/2014/main" val="2058601015"/>
                  </a:ext>
                </a:extLst>
              </a:tr>
              <a:tr h="370840">
                <a:tc>
                  <a:txBody>
                    <a:bodyPr/>
                    <a:lstStyle/>
                    <a:p>
                      <a:pPr algn="ctr">
                        <a:lnSpc>
                          <a:spcPct val="130000"/>
                        </a:lnSpc>
                      </a:pPr>
                      <a:r>
                        <a:rPr lang="en-ZA" sz="2600" dirty="0">
                          <a:latin typeface="Lato" panose="020B0604020202020204" charset="0"/>
                        </a:rPr>
                        <a:t>Fast</a:t>
                      </a:r>
                    </a:p>
                  </a:txBody>
                  <a:tcPr/>
                </a:tc>
                <a:tc>
                  <a:txBody>
                    <a:bodyPr/>
                    <a:lstStyle/>
                    <a:p>
                      <a:pPr algn="ctr">
                        <a:lnSpc>
                          <a:spcPct val="130000"/>
                        </a:lnSpc>
                      </a:pPr>
                      <a:r>
                        <a:rPr lang="en-ZA" sz="2600" dirty="0">
                          <a:latin typeface="Lato" panose="020B0604020202020204" charset="0"/>
                        </a:rPr>
                        <a:t>Slow</a:t>
                      </a:r>
                    </a:p>
                  </a:txBody>
                  <a:tcPr/>
                </a:tc>
                <a:extLst>
                  <a:ext uri="{0D108BD9-81ED-4DB2-BD59-A6C34878D82A}">
                    <a16:rowId xmlns:a16="http://schemas.microsoft.com/office/drawing/2014/main" val="973583878"/>
                  </a:ext>
                </a:extLst>
              </a:tr>
              <a:tr h="370840">
                <a:tc>
                  <a:txBody>
                    <a:bodyPr/>
                    <a:lstStyle/>
                    <a:p>
                      <a:pPr algn="ctr">
                        <a:lnSpc>
                          <a:spcPct val="130000"/>
                        </a:lnSpc>
                      </a:pPr>
                      <a:r>
                        <a:rPr lang="en-ZA" sz="2600" dirty="0">
                          <a:latin typeface="Lato" panose="020B0604020202020204" charset="0"/>
                        </a:rPr>
                        <a:t>Associative</a:t>
                      </a:r>
                    </a:p>
                  </a:txBody>
                  <a:tcPr/>
                </a:tc>
                <a:tc>
                  <a:txBody>
                    <a:bodyPr/>
                    <a:lstStyle/>
                    <a:p>
                      <a:pPr algn="ctr">
                        <a:lnSpc>
                          <a:spcPct val="130000"/>
                        </a:lnSpc>
                      </a:pPr>
                      <a:r>
                        <a:rPr lang="en-ZA" sz="2600" dirty="0">
                          <a:latin typeface="Lato" panose="020B0604020202020204" charset="0"/>
                        </a:rPr>
                        <a:t>Analytic</a:t>
                      </a:r>
                    </a:p>
                  </a:txBody>
                  <a:tcPr/>
                </a:tc>
                <a:extLst>
                  <a:ext uri="{0D108BD9-81ED-4DB2-BD59-A6C34878D82A}">
                    <a16:rowId xmlns:a16="http://schemas.microsoft.com/office/drawing/2014/main" val="1447870523"/>
                  </a:ext>
                </a:extLst>
              </a:tr>
              <a:tr h="370840">
                <a:tc>
                  <a:txBody>
                    <a:bodyPr/>
                    <a:lstStyle/>
                    <a:p>
                      <a:pPr algn="ctr">
                        <a:lnSpc>
                          <a:spcPct val="130000"/>
                        </a:lnSpc>
                      </a:pPr>
                      <a:r>
                        <a:rPr lang="en-ZA" sz="2600" dirty="0">
                          <a:latin typeface="Lato" panose="020B0604020202020204" charset="0"/>
                        </a:rPr>
                        <a:t>Automatic</a:t>
                      </a:r>
                    </a:p>
                  </a:txBody>
                  <a:tcPr/>
                </a:tc>
                <a:tc>
                  <a:txBody>
                    <a:bodyPr/>
                    <a:lstStyle/>
                    <a:p>
                      <a:pPr algn="ctr">
                        <a:lnSpc>
                          <a:spcPct val="130000"/>
                        </a:lnSpc>
                      </a:pPr>
                      <a:r>
                        <a:rPr lang="en-ZA" sz="2600" dirty="0">
                          <a:latin typeface="Lato" panose="020B0604020202020204" charset="0"/>
                        </a:rPr>
                        <a:t>Voluntary</a:t>
                      </a:r>
                    </a:p>
                  </a:txBody>
                  <a:tcPr/>
                </a:tc>
                <a:extLst>
                  <a:ext uri="{0D108BD9-81ED-4DB2-BD59-A6C34878D82A}">
                    <a16:rowId xmlns:a16="http://schemas.microsoft.com/office/drawing/2014/main" val="4141589926"/>
                  </a:ext>
                </a:extLst>
              </a:tr>
              <a:tr h="370840">
                <a:tc>
                  <a:txBody>
                    <a:bodyPr/>
                    <a:lstStyle/>
                    <a:p>
                      <a:pPr algn="ctr">
                        <a:lnSpc>
                          <a:spcPct val="130000"/>
                        </a:lnSpc>
                      </a:pPr>
                      <a:r>
                        <a:rPr lang="en-ZA" sz="2600" dirty="0">
                          <a:latin typeface="Lato" panose="020B0604020202020204" charset="0"/>
                        </a:rPr>
                        <a:t>Subconscious</a:t>
                      </a:r>
                    </a:p>
                  </a:txBody>
                  <a:tcPr/>
                </a:tc>
                <a:tc>
                  <a:txBody>
                    <a:bodyPr/>
                    <a:lstStyle/>
                    <a:p>
                      <a:pPr algn="ctr">
                        <a:lnSpc>
                          <a:spcPct val="130000"/>
                        </a:lnSpc>
                      </a:pPr>
                      <a:r>
                        <a:rPr lang="en-ZA" sz="2600" dirty="0">
                          <a:latin typeface="Lato" panose="020B0604020202020204" charset="0"/>
                        </a:rPr>
                        <a:t>Conscious</a:t>
                      </a:r>
                    </a:p>
                  </a:txBody>
                  <a:tcPr/>
                </a:tc>
                <a:extLst>
                  <a:ext uri="{0D108BD9-81ED-4DB2-BD59-A6C34878D82A}">
                    <a16:rowId xmlns:a16="http://schemas.microsoft.com/office/drawing/2014/main" val="3806882325"/>
                  </a:ext>
                </a:extLst>
              </a:tr>
              <a:tr h="370840">
                <a:tc>
                  <a:txBody>
                    <a:bodyPr/>
                    <a:lstStyle/>
                    <a:p>
                      <a:pPr algn="ctr">
                        <a:lnSpc>
                          <a:spcPct val="130000"/>
                        </a:lnSpc>
                      </a:pPr>
                      <a:r>
                        <a:rPr lang="en-ZA" sz="2600" dirty="0">
                          <a:latin typeface="Lato" panose="020B0604020202020204" charset="0"/>
                        </a:rPr>
                        <a:t>Effortless</a:t>
                      </a:r>
                    </a:p>
                  </a:txBody>
                  <a:tcPr/>
                </a:tc>
                <a:tc>
                  <a:txBody>
                    <a:bodyPr/>
                    <a:lstStyle/>
                    <a:p>
                      <a:pPr algn="ctr">
                        <a:lnSpc>
                          <a:spcPct val="130000"/>
                        </a:lnSpc>
                      </a:pPr>
                      <a:r>
                        <a:rPr lang="en-ZA" sz="2600" dirty="0">
                          <a:latin typeface="Lato" panose="020B0604020202020204" charset="0"/>
                        </a:rPr>
                        <a:t>Costly</a:t>
                      </a:r>
                    </a:p>
                  </a:txBody>
                  <a:tcPr/>
                </a:tc>
                <a:extLst>
                  <a:ext uri="{0D108BD9-81ED-4DB2-BD59-A6C34878D82A}">
                    <a16:rowId xmlns:a16="http://schemas.microsoft.com/office/drawing/2014/main" val="1171271905"/>
                  </a:ext>
                </a:extLst>
              </a:tr>
              <a:tr h="370840">
                <a:tc>
                  <a:txBody>
                    <a:bodyPr/>
                    <a:lstStyle/>
                    <a:p>
                      <a:pPr algn="ctr">
                        <a:lnSpc>
                          <a:spcPct val="130000"/>
                        </a:lnSpc>
                      </a:pPr>
                      <a:r>
                        <a:rPr lang="en-ZA" sz="2600" dirty="0">
                          <a:latin typeface="Lato" panose="020B0604020202020204" charset="0"/>
                        </a:rPr>
                        <a:t>Parallel</a:t>
                      </a:r>
                    </a:p>
                  </a:txBody>
                  <a:tcPr/>
                </a:tc>
                <a:tc>
                  <a:txBody>
                    <a:bodyPr/>
                    <a:lstStyle/>
                    <a:p>
                      <a:pPr algn="ctr">
                        <a:lnSpc>
                          <a:spcPct val="130000"/>
                        </a:lnSpc>
                      </a:pPr>
                      <a:r>
                        <a:rPr lang="en-ZA" sz="2600" dirty="0">
                          <a:latin typeface="Lato" panose="020B0604020202020204" charset="0"/>
                        </a:rPr>
                        <a:t>Serial</a:t>
                      </a:r>
                    </a:p>
                  </a:txBody>
                  <a:tcPr/>
                </a:tc>
                <a:extLst>
                  <a:ext uri="{0D108BD9-81ED-4DB2-BD59-A6C34878D82A}">
                    <a16:rowId xmlns:a16="http://schemas.microsoft.com/office/drawing/2014/main" val="1602919709"/>
                  </a:ext>
                </a:extLst>
              </a:tr>
            </a:tbl>
          </a:graphicData>
        </a:graphic>
      </p:graphicFrame>
    </p:spTree>
    <p:extLst>
      <p:ext uri="{BB962C8B-B14F-4D97-AF65-F5344CB8AC3E}">
        <p14:creationId xmlns:p14="http://schemas.microsoft.com/office/powerpoint/2010/main" val="2148150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Shape 97"/>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r>
              <a:rPr lang="en-US" sz="2800" i="0" u="none" strike="noStrike" cap="none" dirty="0">
                <a:solidFill>
                  <a:schemeClr val="dk1"/>
                </a:solidFill>
                <a:latin typeface="Lato"/>
                <a:ea typeface="Lato"/>
                <a:cs typeface="Lato"/>
                <a:sym typeface="Lato"/>
              </a:rPr>
              <a:t>Lectures: </a:t>
            </a:r>
          </a:p>
          <a:p>
            <a:pPr lvl="1"/>
            <a:r>
              <a:rPr lang="en-ZA" i="0" u="none" strike="noStrike" cap="none" dirty="0">
                <a:solidFill>
                  <a:schemeClr val="dk1"/>
                </a:solidFill>
                <a:latin typeface="Lato"/>
                <a:ea typeface="Lato"/>
                <a:cs typeface="Lato"/>
                <a:sym typeface="Lato"/>
              </a:rPr>
              <a:t>Wednesday: 8:30-10:30</a:t>
            </a:r>
          </a:p>
          <a:p>
            <a:pPr lvl="1"/>
            <a:r>
              <a:rPr lang="en-ZA" dirty="0">
                <a:latin typeface="Lato"/>
                <a:ea typeface="Lato"/>
                <a:cs typeface="Lato"/>
                <a:sym typeface="Lato"/>
              </a:rPr>
              <a:t>Week 1 in Schumann Annex 1027</a:t>
            </a:r>
          </a:p>
          <a:p>
            <a:pPr lvl="1"/>
            <a:r>
              <a:rPr lang="en-ZA" dirty="0">
                <a:latin typeface="Lato"/>
                <a:ea typeface="Lato"/>
                <a:cs typeface="Lato"/>
                <a:sym typeface="Lato"/>
              </a:rPr>
              <a:t>Week 2 to 12: TBD by Carina (probably Schumann 2</a:t>
            </a:r>
            <a:r>
              <a:rPr lang="en-ZA" baseline="30000" dirty="0">
                <a:latin typeface="Lato"/>
                <a:ea typeface="Lato"/>
                <a:cs typeface="Lato"/>
                <a:sym typeface="Lato"/>
              </a:rPr>
              <a:t>nd</a:t>
            </a:r>
            <a:r>
              <a:rPr lang="en-ZA" dirty="0">
                <a:latin typeface="Lato"/>
                <a:ea typeface="Lato"/>
                <a:cs typeface="Lato"/>
                <a:sym typeface="Lato"/>
              </a:rPr>
              <a:t> floor)</a:t>
            </a:r>
          </a:p>
          <a:p>
            <a:pPr lvl="1"/>
            <a:endParaRPr lang="en-ZA" i="0" u="none" strike="noStrike" cap="none" dirty="0">
              <a:solidFill>
                <a:schemeClr val="dk1"/>
              </a:solidFill>
              <a:latin typeface="Lato"/>
              <a:ea typeface="Lato"/>
              <a:cs typeface="Lato"/>
              <a:sym typeface="Lato"/>
            </a:endParaRPr>
          </a:p>
          <a:p>
            <a:r>
              <a:rPr lang="en-ZA" dirty="0">
                <a:latin typeface="Lato"/>
                <a:ea typeface="Lato"/>
                <a:cs typeface="Lato"/>
                <a:sym typeface="Lato"/>
              </a:rPr>
              <a:t>Tutorial</a:t>
            </a:r>
          </a:p>
          <a:p>
            <a:pPr lvl="1"/>
            <a:r>
              <a:rPr lang="en-ZA" i="0" u="none" strike="noStrike" cap="none" dirty="0">
                <a:solidFill>
                  <a:schemeClr val="dk1"/>
                </a:solidFill>
                <a:latin typeface="Lato"/>
                <a:ea typeface="Lato"/>
                <a:cs typeface="Lato"/>
                <a:sym typeface="Lato"/>
              </a:rPr>
              <a:t>Approximately 7 two-hour tutorials</a:t>
            </a:r>
          </a:p>
          <a:p>
            <a:pPr lvl="1"/>
            <a:r>
              <a:rPr lang="en-ZA" i="0" u="none" strike="noStrike" cap="none" dirty="0">
                <a:solidFill>
                  <a:schemeClr val="dk1"/>
                </a:solidFill>
                <a:latin typeface="Lato"/>
                <a:ea typeface="Lato"/>
                <a:cs typeface="Lato"/>
                <a:sym typeface="Lato"/>
              </a:rPr>
              <a:t>Dates and venue TBD</a:t>
            </a:r>
          </a:p>
          <a:p>
            <a:pPr lvl="1"/>
            <a:r>
              <a:rPr lang="en-ZA" dirty="0">
                <a:latin typeface="Lato"/>
                <a:ea typeface="Lato"/>
                <a:cs typeface="Lato"/>
                <a:sym typeface="Lato"/>
              </a:rPr>
              <a:t>No tutorial this week</a:t>
            </a:r>
            <a:endParaRPr lang="en-ZA" i="0" u="none" strike="noStrike" cap="none" dirty="0">
              <a:solidFill>
                <a:schemeClr val="dk1"/>
              </a:solidFill>
              <a:latin typeface="Lato"/>
              <a:ea typeface="Lato"/>
              <a:cs typeface="Lato"/>
              <a:sym typeface="Lato"/>
            </a:endParaRPr>
          </a:p>
          <a:p>
            <a:pPr lvl="1"/>
            <a:r>
              <a:rPr lang="en-ZA" dirty="0">
                <a:latin typeface="Lato"/>
                <a:ea typeface="Lato"/>
                <a:cs typeface="Lato"/>
                <a:sym typeface="Lato"/>
              </a:rPr>
              <a:t>May also use one tutorial slot for make-up class</a:t>
            </a:r>
            <a:endParaRPr lang="en-ZA" i="0" u="none" strike="noStrike" cap="none" dirty="0">
              <a:solidFill>
                <a:schemeClr val="dk1"/>
              </a:solidFill>
              <a:latin typeface="Lato"/>
              <a:ea typeface="Lato"/>
              <a:cs typeface="Lato"/>
              <a:sym typeface="Lato"/>
            </a:endParaRPr>
          </a:p>
        </p:txBody>
      </p:sp>
      <p:sp>
        <p:nvSpPr>
          <p:cNvPr id="96" name="Shape 9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ZA" sz="4400" i="0" u="none" strike="noStrike" cap="none" dirty="0">
                <a:solidFill>
                  <a:schemeClr val="dk1"/>
                </a:solidFill>
                <a:latin typeface="Lato Light"/>
                <a:ea typeface="Lato Light"/>
                <a:cs typeface="Lato Light"/>
                <a:sym typeface="Lato Light"/>
              </a:rPr>
              <a:t>Course admin</a:t>
            </a:r>
            <a:endParaRPr dirty="0">
              <a:latin typeface="Lato Light"/>
              <a:ea typeface="Lato Light"/>
              <a:cs typeface="Lato Light"/>
              <a:sym typeface="Lato Light"/>
            </a:endParaRPr>
          </a:p>
        </p:txBody>
      </p:sp>
    </p:spTree>
    <p:extLst>
      <p:ext uri="{BB962C8B-B14F-4D97-AF65-F5344CB8AC3E}">
        <p14:creationId xmlns:p14="http://schemas.microsoft.com/office/powerpoint/2010/main" val="2382047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ZA" sz="4400" i="0" u="none" strike="noStrike" cap="none">
                <a:solidFill>
                  <a:schemeClr val="dk1"/>
                </a:solidFill>
                <a:latin typeface="Lato Light"/>
                <a:ea typeface="Lato Light"/>
                <a:cs typeface="Lato Light"/>
                <a:sym typeface="Lato Light"/>
              </a:rPr>
              <a:t>Visual perception</a:t>
            </a:r>
            <a:endParaRPr>
              <a:latin typeface="Lato Light"/>
              <a:ea typeface="Lato Light"/>
              <a:cs typeface="Lato Light"/>
              <a:sym typeface="Lato Light"/>
            </a:endParaRPr>
          </a:p>
        </p:txBody>
      </p:sp>
      <p:sp>
        <p:nvSpPr>
          <p:cNvPr id="250" name="Shape 25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457200" marR="0" lvl="0" indent="-381000" algn="l" rtl="0">
              <a:lnSpc>
                <a:spcPct val="150000"/>
              </a:lnSpc>
              <a:spcBef>
                <a:spcPts val="0"/>
              </a:spcBef>
              <a:spcAft>
                <a:spcPts val="0"/>
              </a:spcAft>
              <a:buClr>
                <a:schemeClr val="dk1"/>
              </a:buClr>
              <a:buSzPts val="2400"/>
              <a:buFont typeface="Lato"/>
              <a:buChar char="•"/>
            </a:pPr>
            <a:r>
              <a:rPr lang="en-ZA" dirty="0">
                <a:latin typeface="Lato"/>
                <a:ea typeface="Lato"/>
                <a:cs typeface="Lato"/>
                <a:sym typeface="Lato"/>
              </a:rPr>
              <a:t>One example of System 1’s automatic activities is to make sense of visual inputs, according to which distant objects appear smaller</a:t>
            </a:r>
          </a:p>
          <a:p>
            <a:pPr indent="-381000">
              <a:lnSpc>
                <a:spcPct val="150000"/>
              </a:lnSpc>
              <a:buSzPts val="2400"/>
              <a:buFont typeface="Lato"/>
              <a:buChar char="•"/>
            </a:pPr>
            <a:r>
              <a:rPr lang="en-ZA" dirty="0">
                <a:latin typeface="Lato"/>
                <a:ea typeface="Lato"/>
                <a:cs typeface="Lato"/>
                <a:sym typeface="Lato"/>
              </a:rPr>
              <a:t>This usually works well, but can lead to optical illusions / biases</a:t>
            </a:r>
          </a:p>
          <a:p>
            <a:pPr marL="457200" marR="0" lvl="0" indent="-381000" algn="l" rtl="0">
              <a:lnSpc>
                <a:spcPct val="150000"/>
              </a:lnSpc>
              <a:spcBef>
                <a:spcPts val="0"/>
              </a:spcBef>
              <a:spcAft>
                <a:spcPts val="0"/>
              </a:spcAft>
              <a:buClr>
                <a:schemeClr val="dk1"/>
              </a:buClr>
              <a:buSzPts val="2400"/>
              <a:buFont typeface="Lato"/>
              <a:buChar char="•"/>
            </a:pPr>
            <a:r>
              <a:rPr lang="en-ZA" dirty="0">
                <a:latin typeface="Lato"/>
                <a:ea typeface="Lato"/>
                <a:cs typeface="Lato"/>
                <a:sym typeface="Lato"/>
              </a:rPr>
              <a:t>The </a:t>
            </a:r>
            <a:r>
              <a:rPr lang="en-ZA" dirty="0" err="1">
                <a:latin typeface="Lato"/>
                <a:ea typeface="Lato"/>
                <a:cs typeface="Lato"/>
                <a:sym typeface="Lato"/>
              </a:rPr>
              <a:t>Ponzo</a:t>
            </a:r>
            <a:r>
              <a:rPr lang="en-ZA" dirty="0">
                <a:latin typeface="Lato"/>
                <a:ea typeface="Lato"/>
                <a:cs typeface="Lato"/>
                <a:sym typeface="Lato"/>
              </a:rPr>
              <a:t> illusion tricks the brain into thinking an object on a 2D picture is larger than it is by placing it towards vanishing point (in 3D perspective)</a:t>
            </a:r>
            <a:endParaRPr dirty="0">
              <a:latin typeface="Lato"/>
              <a:ea typeface="Lato"/>
              <a:cs typeface="Lato"/>
              <a:sym typeface="Lato"/>
            </a:endParaRPr>
          </a:p>
        </p:txBody>
      </p:sp>
    </p:spTree>
    <p:extLst>
      <p:ext uri="{BB962C8B-B14F-4D97-AF65-F5344CB8AC3E}">
        <p14:creationId xmlns:p14="http://schemas.microsoft.com/office/powerpoint/2010/main" val="1169692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54"/>
        <p:cNvGrpSpPr/>
        <p:nvPr/>
      </p:nvGrpSpPr>
      <p:grpSpPr>
        <a:xfrm>
          <a:off x="0" y="0"/>
          <a:ext cx="0" cy="0"/>
          <a:chOff x="0" y="0"/>
          <a:chExt cx="0" cy="0"/>
        </a:xfrm>
      </p:grpSpPr>
      <p:pic>
        <p:nvPicPr>
          <p:cNvPr id="255" name="Shape 255"/>
          <p:cNvPicPr preferRelativeResize="0">
            <a:picLocks noGrp="1"/>
          </p:cNvPicPr>
          <p:nvPr>
            <p:ph type="body" idx="1"/>
          </p:nvPr>
        </p:nvPicPr>
        <p:blipFill rotWithShape="1">
          <a:blip r:embed="rId3">
            <a:alphaModFix/>
          </a:blip>
          <a:srcRect/>
          <a:stretch/>
        </p:blipFill>
        <p:spPr>
          <a:xfrm>
            <a:off x="2599275" y="686125"/>
            <a:ext cx="6050400" cy="5736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59"/>
        <p:cNvGrpSpPr/>
        <p:nvPr/>
      </p:nvGrpSpPr>
      <p:grpSpPr>
        <a:xfrm>
          <a:off x="0" y="0"/>
          <a:ext cx="0" cy="0"/>
          <a:chOff x="0" y="0"/>
          <a:chExt cx="0" cy="0"/>
        </a:xfrm>
      </p:grpSpPr>
      <p:pic>
        <p:nvPicPr>
          <p:cNvPr id="261" name="Shape 261"/>
          <p:cNvPicPr preferRelativeResize="0">
            <a:picLocks noGrp="1"/>
          </p:cNvPicPr>
          <p:nvPr>
            <p:ph type="body" idx="1"/>
          </p:nvPr>
        </p:nvPicPr>
        <p:blipFill rotWithShape="1">
          <a:blip r:embed="rId3">
            <a:alphaModFix/>
          </a:blip>
          <a:srcRect/>
          <a:stretch/>
        </p:blipFill>
        <p:spPr>
          <a:xfrm>
            <a:off x="3653246" y="2851671"/>
            <a:ext cx="4885508" cy="2209427"/>
          </a:xfrm>
          <a:prstGeom prst="rect">
            <a:avLst/>
          </a:prstGeom>
          <a:noFill/>
          <a:ln>
            <a:noFill/>
          </a:ln>
        </p:spPr>
      </p:pic>
      <p:sp>
        <p:nvSpPr>
          <p:cNvPr id="260" name="Shape 26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ZA" sz="4400" i="0" u="none" strike="noStrike" cap="none">
                <a:solidFill>
                  <a:schemeClr val="dk1"/>
                </a:solidFill>
                <a:latin typeface="Lato Light"/>
                <a:ea typeface="Lato Light"/>
                <a:cs typeface="Lato Light"/>
                <a:sym typeface="Lato Light"/>
              </a:rPr>
              <a:t>The Müller-Lyer effect</a:t>
            </a:r>
            <a:endParaRPr sz="4400" i="0" u="none" strike="noStrike" cap="none">
              <a:solidFill>
                <a:schemeClr val="dk1"/>
              </a:solidFill>
              <a:latin typeface="Lato Light"/>
              <a:ea typeface="Lato Light"/>
              <a:cs typeface="Lato Light"/>
              <a:sym typeface="Lato Light"/>
            </a:endParaRPr>
          </a:p>
        </p:txBody>
      </p:sp>
    </p:spTree>
    <p:extLst>
      <p:ext uri="{BB962C8B-B14F-4D97-AF65-F5344CB8AC3E}">
        <p14:creationId xmlns:p14="http://schemas.microsoft.com/office/powerpoint/2010/main" val="4198790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pic>
        <p:nvPicPr>
          <p:cNvPr id="267" name="Shape 267"/>
          <p:cNvPicPr preferRelativeResize="0">
            <a:picLocks noGrp="1"/>
          </p:cNvPicPr>
          <p:nvPr>
            <p:ph type="body" idx="1"/>
          </p:nvPr>
        </p:nvPicPr>
        <p:blipFill rotWithShape="1">
          <a:blip r:embed="rId3">
            <a:alphaModFix/>
          </a:blip>
          <a:srcRect/>
          <a:stretch/>
        </p:blipFill>
        <p:spPr>
          <a:xfrm>
            <a:off x="3646968" y="2588763"/>
            <a:ext cx="4752754" cy="2514460"/>
          </a:xfrm>
          <a:prstGeom prst="rect">
            <a:avLst/>
          </a:prstGeom>
          <a:noFill/>
          <a:ln>
            <a:noFill/>
          </a:ln>
        </p:spPr>
      </p:pic>
      <p:sp>
        <p:nvSpPr>
          <p:cNvPr id="266" name="Shape 26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ZA" sz="4400" i="0" u="none" strike="noStrike" cap="none">
                <a:solidFill>
                  <a:schemeClr val="dk1"/>
                </a:solidFill>
                <a:latin typeface="Lato Light"/>
                <a:ea typeface="Lato Light"/>
                <a:cs typeface="Lato Light"/>
                <a:sym typeface="Lato Light"/>
              </a:rPr>
              <a:t>The Müller-Lyer effect</a:t>
            </a:r>
            <a:endParaRPr sz="4400" i="0" u="none" strike="noStrike" cap="none">
              <a:solidFill>
                <a:schemeClr val="dk1"/>
              </a:solidFill>
              <a:latin typeface="Lato Light"/>
              <a:ea typeface="Lato Light"/>
              <a:cs typeface="Lato Light"/>
              <a:sym typeface="Lato Light"/>
            </a:endParaRPr>
          </a:p>
        </p:txBody>
      </p:sp>
    </p:spTree>
    <p:extLst>
      <p:ext uri="{BB962C8B-B14F-4D97-AF65-F5344CB8AC3E}">
        <p14:creationId xmlns:p14="http://schemas.microsoft.com/office/powerpoint/2010/main" val="1821512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71"/>
        <p:cNvGrpSpPr/>
        <p:nvPr/>
      </p:nvGrpSpPr>
      <p:grpSpPr>
        <a:xfrm>
          <a:off x="0" y="0"/>
          <a:ext cx="0" cy="0"/>
          <a:chOff x="0" y="0"/>
          <a:chExt cx="0" cy="0"/>
        </a:xfrm>
      </p:grpSpPr>
      <p:pic>
        <p:nvPicPr>
          <p:cNvPr id="273" name="Shape 273"/>
          <p:cNvPicPr preferRelativeResize="0">
            <a:picLocks noGrp="1"/>
          </p:cNvPicPr>
          <p:nvPr>
            <p:ph type="body" idx="1"/>
          </p:nvPr>
        </p:nvPicPr>
        <p:blipFill rotWithShape="1">
          <a:blip r:embed="rId3">
            <a:alphaModFix/>
          </a:blip>
          <a:stretch/>
        </p:blipFill>
        <p:spPr>
          <a:xfrm>
            <a:off x="3911593" y="1825625"/>
            <a:ext cx="4368813" cy="4351338"/>
          </a:xfrm>
          <a:prstGeom prst="rect">
            <a:avLst/>
          </a:prstGeom>
          <a:noFill/>
          <a:ln>
            <a:noFill/>
          </a:ln>
        </p:spPr>
      </p:pic>
      <p:sp>
        <p:nvSpPr>
          <p:cNvPr id="272" name="Shape 27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ZA" sz="4400" i="0" u="none" strike="noStrike" cap="none">
                <a:solidFill>
                  <a:schemeClr val="dk1"/>
                </a:solidFill>
                <a:latin typeface="Lato Light"/>
                <a:ea typeface="Lato Light"/>
                <a:cs typeface="Lato Light"/>
                <a:sym typeface="Lato Light"/>
              </a:rPr>
              <a:t>The Müller-Lyer effect</a:t>
            </a:r>
            <a:endParaRPr sz="4400" i="0" u="none" strike="noStrike" cap="none">
              <a:solidFill>
                <a:schemeClr val="dk1"/>
              </a:solidFill>
              <a:latin typeface="Lato Light"/>
              <a:ea typeface="Lato Light"/>
              <a:cs typeface="Lato Light"/>
              <a:sym typeface="Lato Light"/>
            </a:endParaRPr>
          </a:p>
        </p:txBody>
      </p:sp>
    </p:spTree>
    <p:extLst>
      <p:ext uri="{BB962C8B-B14F-4D97-AF65-F5344CB8AC3E}">
        <p14:creationId xmlns:p14="http://schemas.microsoft.com/office/powerpoint/2010/main" val="959399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34"/>
        <p:cNvGrpSpPr/>
        <p:nvPr/>
      </p:nvGrpSpPr>
      <p:grpSpPr>
        <a:xfrm>
          <a:off x="0" y="0"/>
          <a:ext cx="0" cy="0"/>
          <a:chOff x="0" y="0"/>
          <a:chExt cx="0" cy="0"/>
        </a:xfrm>
      </p:grpSpPr>
      <p:sp>
        <p:nvSpPr>
          <p:cNvPr id="236" name="Shape 236"/>
          <p:cNvSpPr txBox="1">
            <a:spLocks noGrp="1"/>
          </p:cNvSpPr>
          <p:nvPr>
            <p:ph type="body" idx="1"/>
          </p:nvPr>
        </p:nvSpPr>
        <p:spPr>
          <a:xfrm>
            <a:off x="838200" y="1825625"/>
            <a:ext cx="10515600" cy="4935300"/>
          </a:xfrm>
          <a:prstGeom prst="rect">
            <a:avLst/>
          </a:prstGeom>
          <a:noFill/>
          <a:ln>
            <a:noFill/>
          </a:ln>
        </p:spPr>
        <p:txBody>
          <a:bodyPr spcFirstLastPara="1" wrap="square" lIns="91425" tIns="45700" rIns="91425" bIns="45700" anchor="t" anchorCtr="0">
            <a:noAutofit/>
          </a:bodyPr>
          <a:lstStyle/>
          <a:p>
            <a:pPr marL="76200" lvl="0" indent="0">
              <a:lnSpc>
                <a:spcPct val="115000"/>
              </a:lnSpc>
              <a:buSzPts val="2400"/>
              <a:buNone/>
            </a:pPr>
            <a:endParaRPr lang="en-ZA" sz="2000" dirty="0">
              <a:latin typeface="Lato"/>
              <a:ea typeface="Lato"/>
              <a:cs typeface="Lato"/>
              <a:sym typeface="Lato"/>
            </a:endParaRPr>
          </a:p>
        </p:txBody>
      </p:sp>
      <p:pic>
        <p:nvPicPr>
          <p:cNvPr id="4" name="Content Placeholder 3"/>
          <p:cNvPicPr>
            <a:picLocks noChangeAspect="1"/>
          </p:cNvPicPr>
          <p:nvPr/>
        </p:nvPicPr>
        <p:blipFill>
          <a:blip r:embed="rId3"/>
          <a:stretch>
            <a:fillRect/>
          </a:stretch>
        </p:blipFill>
        <p:spPr>
          <a:xfrm>
            <a:off x="265480" y="1234250"/>
            <a:ext cx="11661039" cy="4829041"/>
          </a:xfrm>
          <a:prstGeom prst="rect">
            <a:avLst/>
          </a:prstGeom>
          <a:solidFill>
            <a:srgbClr val="FFFFFF"/>
          </a:solidFill>
          <a:ln>
            <a:noFill/>
          </a:ln>
        </p:spPr>
      </p:pic>
    </p:spTree>
    <p:extLst>
      <p:ext uri="{BB962C8B-B14F-4D97-AF65-F5344CB8AC3E}">
        <p14:creationId xmlns:p14="http://schemas.microsoft.com/office/powerpoint/2010/main" val="3267939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lvl="0"/>
            <a:r>
              <a:rPr lang="en-ZA" dirty="0">
                <a:latin typeface="Lato Light"/>
                <a:ea typeface="Lato Light"/>
                <a:cs typeface="Lato Light"/>
                <a:sym typeface="Lato Light"/>
              </a:rPr>
              <a:t>Two system thinking</a:t>
            </a:r>
            <a:endParaRPr sz="4400" b="0" i="0" u="none" strike="noStrike" cap="none" dirty="0">
              <a:solidFill>
                <a:schemeClr val="dk1"/>
              </a:solidFill>
              <a:latin typeface="Calibri"/>
              <a:ea typeface="Calibri"/>
              <a:cs typeface="Calibri"/>
              <a:sym typeface="Calibri"/>
            </a:endParaRPr>
          </a:p>
        </p:txBody>
      </p:sp>
      <p:sp>
        <p:nvSpPr>
          <p:cNvPr id="236" name="Shape 236"/>
          <p:cNvSpPr txBox="1">
            <a:spLocks noGrp="1"/>
          </p:cNvSpPr>
          <p:nvPr>
            <p:ph type="body" idx="1"/>
          </p:nvPr>
        </p:nvSpPr>
        <p:spPr>
          <a:xfrm>
            <a:off x="838200" y="1825625"/>
            <a:ext cx="10515600" cy="4935300"/>
          </a:xfrm>
          <a:prstGeom prst="rect">
            <a:avLst/>
          </a:prstGeom>
          <a:noFill/>
          <a:ln>
            <a:noFill/>
          </a:ln>
        </p:spPr>
        <p:txBody>
          <a:bodyPr spcFirstLastPara="1" wrap="square" lIns="91425" tIns="45700" rIns="91425" bIns="45700" anchor="t" anchorCtr="0">
            <a:noAutofit/>
          </a:bodyPr>
          <a:lstStyle/>
          <a:p>
            <a:pPr lvl="0" indent="-381000">
              <a:lnSpc>
                <a:spcPct val="115000"/>
              </a:lnSpc>
              <a:buSzPts val="2400"/>
              <a:buFont typeface="Lato"/>
              <a:buChar char="•"/>
            </a:pPr>
            <a:r>
              <a:rPr lang="en-ZA" dirty="0" err="1">
                <a:latin typeface="Lato"/>
                <a:ea typeface="Lato"/>
                <a:cs typeface="Lato"/>
                <a:sym typeface="Lato"/>
              </a:rPr>
              <a:t>Stroop</a:t>
            </a:r>
            <a:r>
              <a:rPr lang="en-ZA" dirty="0">
                <a:latin typeface="Lato"/>
                <a:ea typeface="Lato"/>
                <a:cs typeface="Lato"/>
                <a:sym typeface="Lato"/>
              </a:rPr>
              <a:t> task 3 illustrates this two-system structure:</a:t>
            </a:r>
          </a:p>
          <a:p>
            <a:pPr lvl="1">
              <a:lnSpc>
                <a:spcPct val="115000"/>
              </a:lnSpc>
              <a:buFont typeface="Lato"/>
              <a:buChar char="•"/>
            </a:pPr>
            <a:r>
              <a:rPr lang="en-ZA" dirty="0">
                <a:latin typeface="Lato"/>
                <a:ea typeface="Lato"/>
                <a:cs typeface="Lato"/>
                <a:sym typeface="Lato"/>
              </a:rPr>
              <a:t>Word is automatically read while inspecting its colour, and this happens more quickly than colour is identified</a:t>
            </a:r>
          </a:p>
          <a:p>
            <a:pPr lvl="1">
              <a:lnSpc>
                <a:spcPct val="115000"/>
              </a:lnSpc>
              <a:buFont typeface="Lato"/>
              <a:buChar char="•"/>
            </a:pPr>
            <a:r>
              <a:rPr lang="en-ZA" dirty="0">
                <a:latin typeface="Lato"/>
                <a:ea typeface="Lato"/>
                <a:cs typeface="Lato"/>
                <a:sym typeface="Lato"/>
              </a:rPr>
              <a:t>This activates response which needs to be actively suppressed</a:t>
            </a:r>
          </a:p>
          <a:p>
            <a:pPr lvl="1">
              <a:lnSpc>
                <a:spcPct val="115000"/>
              </a:lnSpc>
              <a:buFont typeface="Lato"/>
              <a:buChar char="•"/>
            </a:pPr>
            <a:r>
              <a:rPr lang="en-ZA" dirty="0">
                <a:latin typeface="Lato"/>
                <a:ea typeface="Lato"/>
                <a:cs typeface="Lato"/>
                <a:sym typeface="Lato"/>
              </a:rPr>
              <a:t>Errors are rare, but conflict produces delays and hesitations</a:t>
            </a:r>
          </a:p>
          <a:p>
            <a:pPr lvl="1">
              <a:lnSpc>
                <a:spcPct val="115000"/>
              </a:lnSpc>
              <a:buFont typeface="Lato"/>
              <a:buChar char="•"/>
            </a:pPr>
            <a:r>
              <a:rPr lang="en-ZA" dirty="0">
                <a:latin typeface="Lato"/>
                <a:ea typeface="Lato"/>
                <a:cs typeface="Lato"/>
                <a:sym typeface="Lato"/>
              </a:rPr>
              <a:t>Successful suppression is effortful and its efficacy is reduced by stress and distraction</a:t>
            </a:r>
          </a:p>
        </p:txBody>
      </p:sp>
    </p:spTree>
    <p:extLst>
      <p:ext uri="{BB962C8B-B14F-4D97-AF65-F5344CB8AC3E}">
        <p14:creationId xmlns:p14="http://schemas.microsoft.com/office/powerpoint/2010/main" val="1550082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ZA" sz="4400" i="0" u="none" strike="noStrike" cap="none" dirty="0">
                <a:solidFill>
                  <a:schemeClr val="dk1"/>
                </a:solidFill>
                <a:latin typeface="Lato Light"/>
                <a:ea typeface="Lato Light"/>
                <a:cs typeface="Lato Light"/>
                <a:sym typeface="Lato Light"/>
              </a:rPr>
              <a:t>Cognitive reflection test: Q1</a:t>
            </a:r>
            <a:endParaRPr sz="4400" i="0" u="none" strike="noStrike" cap="none" dirty="0">
              <a:solidFill>
                <a:schemeClr val="dk1"/>
              </a:solidFill>
              <a:latin typeface="Lato Light"/>
              <a:ea typeface="Lato Light"/>
              <a:cs typeface="Lato Light"/>
              <a:sym typeface="Lato Light"/>
            </a:endParaRPr>
          </a:p>
        </p:txBody>
      </p:sp>
      <p:sp>
        <p:nvSpPr>
          <p:cNvPr id="286" name="Shape 286"/>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457200" marR="0" lvl="0" indent="-419100" algn="l" rtl="0">
              <a:lnSpc>
                <a:spcPct val="150000"/>
              </a:lnSpc>
              <a:spcBef>
                <a:spcPts val="0"/>
              </a:spcBef>
              <a:spcAft>
                <a:spcPts val="0"/>
              </a:spcAft>
              <a:buClr>
                <a:schemeClr val="dk1"/>
              </a:buClr>
              <a:buSzPts val="3000"/>
              <a:buFont typeface="Lato"/>
              <a:buChar char="•"/>
            </a:pPr>
            <a:r>
              <a:rPr lang="en-ZA" sz="3000" i="0" u="none" strike="noStrike" cap="none" dirty="0">
                <a:solidFill>
                  <a:schemeClr val="dk1"/>
                </a:solidFill>
                <a:latin typeface="Lato"/>
                <a:ea typeface="Lato"/>
                <a:cs typeface="Lato"/>
                <a:sym typeface="Lato"/>
              </a:rPr>
              <a:t>A bat and a ball cost $1.10 together</a:t>
            </a:r>
            <a:endParaRPr sz="3000" dirty="0">
              <a:latin typeface="Lato"/>
              <a:ea typeface="Lato"/>
              <a:cs typeface="Lato"/>
              <a:sym typeface="Lato"/>
            </a:endParaRPr>
          </a:p>
          <a:p>
            <a:pPr marL="457200" marR="0" lvl="0" indent="-419100" algn="l" rtl="0">
              <a:lnSpc>
                <a:spcPct val="150000"/>
              </a:lnSpc>
              <a:spcBef>
                <a:spcPts val="0"/>
              </a:spcBef>
              <a:spcAft>
                <a:spcPts val="0"/>
              </a:spcAft>
              <a:buClr>
                <a:schemeClr val="dk1"/>
              </a:buClr>
              <a:buSzPts val="3000"/>
              <a:buFont typeface="Lato"/>
              <a:buChar char="•"/>
            </a:pPr>
            <a:r>
              <a:rPr lang="en-ZA" sz="3000" i="0" u="none" strike="noStrike" cap="none" dirty="0">
                <a:solidFill>
                  <a:schemeClr val="dk1"/>
                </a:solidFill>
                <a:latin typeface="Lato"/>
                <a:ea typeface="Lato"/>
                <a:cs typeface="Lato"/>
                <a:sym typeface="Lato"/>
              </a:rPr>
              <a:t>The bat costs $1 more than the ball</a:t>
            </a:r>
            <a:endParaRPr sz="3000" dirty="0">
              <a:latin typeface="Lato"/>
              <a:ea typeface="Lato"/>
              <a:cs typeface="Lato"/>
              <a:sym typeface="Lato"/>
            </a:endParaRPr>
          </a:p>
          <a:p>
            <a:pPr marL="457200" marR="0" lvl="0" indent="-419100" algn="l" rtl="0">
              <a:lnSpc>
                <a:spcPct val="150000"/>
              </a:lnSpc>
              <a:spcBef>
                <a:spcPts val="0"/>
              </a:spcBef>
              <a:spcAft>
                <a:spcPts val="0"/>
              </a:spcAft>
              <a:buClr>
                <a:schemeClr val="dk1"/>
              </a:buClr>
              <a:buSzPts val="3000"/>
              <a:buFont typeface="Lato"/>
              <a:buChar char="•"/>
            </a:pPr>
            <a:r>
              <a:rPr lang="en-ZA" sz="3000" i="0" u="none" strike="noStrike" cap="none" dirty="0">
                <a:solidFill>
                  <a:schemeClr val="dk1"/>
                </a:solidFill>
                <a:latin typeface="Lato"/>
                <a:ea typeface="Lato"/>
                <a:cs typeface="Lato"/>
                <a:sym typeface="Lato"/>
              </a:rPr>
              <a:t>How much does the ball cost?</a:t>
            </a:r>
            <a:endParaRPr sz="3000" dirty="0">
              <a:latin typeface="Lato"/>
              <a:ea typeface="Lato"/>
              <a:cs typeface="Lato"/>
              <a:sym typeface="Lato"/>
            </a:endParaRPr>
          </a:p>
        </p:txBody>
      </p:sp>
    </p:spTree>
    <p:extLst>
      <p:ext uri="{BB962C8B-B14F-4D97-AF65-F5344CB8AC3E}">
        <p14:creationId xmlns:p14="http://schemas.microsoft.com/office/powerpoint/2010/main" val="680839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lvl="0"/>
            <a:r>
              <a:rPr lang="en-ZA" dirty="0">
                <a:latin typeface="Lato Light"/>
                <a:ea typeface="Lato Light"/>
                <a:cs typeface="Lato Light"/>
                <a:sym typeface="Lato Light"/>
              </a:rPr>
              <a:t>Cognitive reflection test</a:t>
            </a:r>
            <a:endParaRPr sz="4400" b="0" i="0" u="none" strike="noStrike" cap="none" dirty="0">
              <a:solidFill>
                <a:schemeClr val="dk1"/>
              </a:solidFill>
              <a:latin typeface="Calibri"/>
              <a:ea typeface="Calibri"/>
              <a:cs typeface="Calibri"/>
              <a:sym typeface="Calibri"/>
            </a:endParaRPr>
          </a:p>
        </p:txBody>
      </p:sp>
      <p:sp>
        <p:nvSpPr>
          <p:cNvPr id="236" name="Shape 236"/>
          <p:cNvSpPr txBox="1">
            <a:spLocks noGrp="1"/>
          </p:cNvSpPr>
          <p:nvPr>
            <p:ph type="body" idx="1"/>
          </p:nvPr>
        </p:nvSpPr>
        <p:spPr>
          <a:xfrm>
            <a:off x="838200" y="1825625"/>
            <a:ext cx="10515600" cy="4935300"/>
          </a:xfrm>
          <a:prstGeom prst="rect">
            <a:avLst/>
          </a:prstGeom>
          <a:noFill/>
          <a:ln>
            <a:noFill/>
          </a:ln>
        </p:spPr>
        <p:txBody>
          <a:bodyPr spcFirstLastPara="1" wrap="square" lIns="91425" tIns="45700" rIns="91425" bIns="45700" anchor="t" anchorCtr="0">
            <a:noAutofit/>
          </a:bodyPr>
          <a:lstStyle/>
          <a:p>
            <a:pPr>
              <a:lnSpc>
                <a:spcPct val="115000"/>
              </a:lnSpc>
              <a:buFont typeface="Lato"/>
              <a:buChar char="•"/>
            </a:pPr>
            <a:r>
              <a:rPr lang="en-ZA" sz="2400" dirty="0">
                <a:latin typeface="Lato"/>
                <a:ea typeface="Lato"/>
                <a:cs typeface="Lato"/>
                <a:sym typeface="Lato"/>
              </a:rPr>
              <a:t>When it comes to judgments or decisions System 1 will often propose a quick assessment of situation or stimulus, which System 2 can either endorse or override</a:t>
            </a:r>
          </a:p>
          <a:p>
            <a:pPr>
              <a:lnSpc>
                <a:spcPct val="115000"/>
              </a:lnSpc>
              <a:buFont typeface="Lato"/>
              <a:buChar char="•"/>
            </a:pPr>
            <a:r>
              <a:rPr lang="en-ZA" sz="2400" dirty="0">
                <a:latin typeface="Lato"/>
                <a:ea typeface="Lato"/>
                <a:cs typeface="Lato"/>
                <a:sym typeface="Lato"/>
              </a:rPr>
              <a:t>During cognitive reflection test System 1 proposes an incorrect answer </a:t>
            </a:r>
          </a:p>
          <a:p>
            <a:pPr>
              <a:lnSpc>
                <a:spcPct val="115000"/>
              </a:lnSpc>
              <a:buFont typeface="Lato Light"/>
              <a:buChar char="•"/>
            </a:pPr>
            <a:r>
              <a:rPr lang="en-ZA" sz="2400" dirty="0">
                <a:latin typeface="Lato Light"/>
                <a:ea typeface="Lato Light"/>
                <a:cs typeface="Lato Light"/>
                <a:sym typeface="Lato Light"/>
              </a:rPr>
              <a:t>If system 2 is too lazy or busy to check this answer, it will be endorsed as final answer</a:t>
            </a:r>
          </a:p>
          <a:p>
            <a:pPr>
              <a:lnSpc>
                <a:spcPct val="115000"/>
              </a:lnSpc>
              <a:buFont typeface="Lato Light"/>
              <a:buChar char="•"/>
            </a:pPr>
            <a:r>
              <a:rPr lang="en-ZA" sz="2400" dirty="0">
                <a:latin typeface="Lato Light"/>
                <a:ea typeface="Lato Light"/>
                <a:cs typeface="Lato Light"/>
                <a:sym typeface="Lato Light"/>
              </a:rPr>
              <a:t>This combined failure of Systems 1 and 2 leads to cognitive error and can induce behavioural biases more generally</a:t>
            </a:r>
          </a:p>
          <a:p>
            <a:pPr>
              <a:lnSpc>
                <a:spcPct val="115000"/>
              </a:lnSpc>
              <a:buFont typeface="Lato Light"/>
              <a:buChar char="•"/>
            </a:pPr>
            <a:r>
              <a:rPr lang="en-ZA" sz="2400" dirty="0">
                <a:latin typeface="Lato"/>
                <a:ea typeface="Lato"/>
                <a:cs typeface="Lato"/>
                <a:sym typeface="Lato"/>
              </a:rPr>
              <a:t>Frederick (2005) refers to the willingness to engage system 2 as cognitive reflection</a:t>
            </a:r>
          </a:p>
          <a:p>
            <a:pPr marL="50800" indent="0">
              <a:lnSpc>
                <a:spcPct val="115000"/>
              </a:lnSpc>
              <a:buNone/>
            </a:pPr>
            <a:endParaRPr lang="en-ZA" sz="2700" dirty="0">
              <a:latin typeface="Lato Light"/>
              <a:ea typeface="Lato Light"/>
              <a:cs typeface="Lato Light"/>
              <a:sym typeface="Lato Light"/>
            </a:endParaRPr>
          </a:p>
          <a:p>
            <a:pPr marL="50800" indent="0">
              <a:lnSpc>
                <a:spcPct val="115000"/>
              </a:lnSpc>
              <a:buNone/>
            </a:pPr>
            <a:endParaRPr lang="en-ZA" dirty="0">
              <a:latin typeface="Lato Light"/>
              <a:ea typeface="Lato Light"/>
              <a:cs typeface="Lato Light"/>
              <a:sym typeface="Lato Light"/>
            </a:endParaRPr>
          </a:p>
        </p:txBody>
      </p:sp>
    </p:spTree>
    <p:extLst>
      <p:ext uri="{BB962C8B-B14F-4D97-AF65-F5344CB8AC3E}">
        <p14:creationId xmlns:p14="http://schemas.microsoft.com/office/powerpoint/2010/main" val="853034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ZA" sz="4400" i="0" u="none" strike="noStrike" cap="none" dirty="0">
                <a:solidFill>
                  <a:schemeClr val="dk1"/>
                </a:solidFill>
                <a:latin typeface="Lato Light"/>
                <a:ea typeface="Lato Light"/>
                <a:cs typeface="Lato Light"/>
                <a:sym typeface="Lato Light"/>
              </a:rPr>
              <a:t>Cognitive reflection test : Q2</a:t>
            </a:r>
            <a:endParaRPr sz="4400" i="0" u="none" strike="noStrike" cap="none" dirty="0">
              <a:solidFill>
                <a:schemeClr val="dk1"/>
              </a:solidFill>
              <a:latin typeface="Lato Light"/>
              <a:ea typeface="Lato Light"/>
              <a:cs typeface="Lato Light"/>
              <a:sym typeface="Lato Light"/>
            </a:endParaRPr>
          </a:p>
        </p:txBody>
      </p:sp>
      <p:sp>
        <p:nvSpPr>
          <p:cNvPr id="286" name="Shape 286"/>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lvl="0" indent="-419100">
              <a:lnSpc>
                <a:spcPct val="150000"/>
              </a:lnSpc>
              <a:buSzPts val="3000"/>
              <a:buFont typeface="Lato"/>
              <a:buChar char="•"/>
            </a:pPr>
            <a:r>
              <a:rPr lang="en-ZA" dirty="0">
                <a:latin typeface="Lato"/>
                <a:ea typeface="Lato"/>
                <a:cs typeface="Lato"/>
                <a:sym typeface="Lato"/>
              </a:rPr>
              <a:t>It takes 5 machines 5 minutes to make 5 widgets</a:t>
            </a:r>
          </a:p>
          <a:p>
            <a:pPr lvl="0" indent="-419100">
              <a:lnSpc>
                <a:spcPct val="150000"/>
              </a:lnSpc>
              <a:buSzPts val="3000"/>
              <a:buFont typeface="Lato"/>
              <a:buChar char="•"/>
            </a:pPr>
            <a:r>
              <a:rPr lang="en-ZA" dirty="0">
                <a:latin typeface="Lato"/>
                <a:ea typeface="Lato"/>
                <a:cs typeface="Lato"/>
                <a:sym typeface="Lato"/>
              </a:rPr>
              <a:t>How long would it take 100 machines to make 100 widgets?</a:t>
            </a:r>
          </a:p>
        </p:txBody>
      </p:sp>
    </p:spTree>
    <p:extLst>
      <p:ext uri="{BB962C8B-B14F-4D97-AF65-F5344CB8AC3E}">
        <p14:creationId xmlns:p14="http://schemas.microsoft.com/office/powerpoint/2010/main" val="3500280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Shape 97"/>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r>
              <a:rPr lang="en-US" sz="2800" i="0" u="none" strike="noStrike" cap="none" dirty="0">
                <a:solidFill>
                  <a:schemeClr val="dk1"/>
                </a:solidFill>
                <a:latin typeface="Lato"/>
                <a:ea typeface="Lato"/>
                <a:cs typeface="Lato"/>
                <a:sym typeface="Lato"/>
              </a:rPr>
              <a:t>Assessment:</a:t>
            </a:r>
          </a:p>
          <a:p>
            <a:pPr lvl="1"/>
            <a:r>
              <a:rPr lang="en-ZA" i="0" u="none" strike="noStrike" cap="none" dirty="0">
                <a:solidFill>
                  <a:schemeClr val="dk1"/>
                </a:solidFill>
                <a:latin typeface="Lato"/>
                <a:ea typeface="Lato"/>
                <a:cs typeface="Lato"/>
                <a:sym typeface="Lato"/>
              </a:rPr>
              <a:t>Exam (50%)</a:t>
            </a:r>
          </a:p>
          <a:p>
            <a:pPr lvl="1"/>
            <a:r>
              <a:rPr lang="en-ZA" i="0" u="none" strike="noStrike" cap="none" dirty="0">
                <a:solidFill>
                  <a:schemeClr val="dk1"/>
                </a:solidFill>
                <a:latin typeface="Lato"/>
                <a:ea typeface="Lato"/>
                <a:cs typeface="Lato"/>
                <a:sym typeface="Lato"/>
              </a:rPr>
              <a:t>Essay (30%)</a:t>
            </a:r>
          </a:p>
          <a:p>
            <a:pPr lvl="1"/>
            <a:r>
              <a:rPr lang="en-ZA" i="0" u="none" strike="noStrike" cap="none" dirty="0">
                <a:solidFill>
                  <a:schemeClr val="dk1"/>
                </a:solidFill>
                <a:latin typeface="Lato"/>
                <a:ea typeface="Lato"/>
                <a:cs typeface="Lato"/>
                <a:sym typeface="Lato"/>
              </a:rPr>
              <a:t>Three problem sets (10%) – possibly group work</a:t>
            </a:r>
          </a:p>
          <a:p>
            <a:pPr lvl="1"/>
            <a:r>
              <a:rPr lang="en-ZA" i="0" u="none" strike="noStrike" cap="none" dirty="0">
                <a:solidFill>
                  <a:schemeClr val="dk1"/>
                </a:solidFill>
                <a:latin typeface="Lato"/>
                <a:ea typeface="Lato"/>
                <a:cs typeface="Lato"/>
                <a:sym typeface="Lato"/>
              </a:rPr>
              <a:t>Class presentations (10%) – possibly group work</a:t>
            </a:r>
          </a:p>
        </p:txBody>
      </p:sp>
      <p:sp>
        <p:nvSpPr>
          <p:cNvPr id="96" name="Shape 9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ZA" sz="4400" i="0" u="none" strike="noStrike" cap="none" dirty="0">
                <a:solidFill>
                  <a:schemeClr val="dk1"/>
                </a:solidFill>
                <a:latin typeface="Lato Light"/>
                <a:ea typeface="Lato Light"/>
                <a:cs typeface="Lato Light"/>
                <a:sym typeface="Lato Light"/>
              </a:rPr>
              <a:t>Course admin</a:t>
            </a:r>
            <a:endParaRPr dirty="0">
              <a:latin typeface="Lato Light"/>
              <a:ea typeface="Lato Light"/>
              <a:cs typeface="Lato Light"/>
              <a:sym typeface="Lato Light"/>
            </a:endParaRPr>
          </a:p>
        </p:txBody>
      </p:sp>
    </p:spTree>
    <p:extLst>
      <p:ext uri="{BB962C8B-B14F-4D97-AF65-F5344CB8AC3E}">
        <p14:creationId xmlns:p14="http://schemas.microsoft.com/office/powerpoint/2010/main" val="2653290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ZA" sz="4400" i="0" u="none" strike="noStrike" cap="none" dirty="0">
                <a:solidFill>
                  <a:schemeClr val="dk1"/>
                </a:solidFill>
                <a:latin typeface="Lato Light"/>
                <a:ea typeface="Lato Light"/>
                <a:cs typeface="Lato Light"/>
                <a:sym typeface="Lato Light"/>
              </a:rPr>
              <a:t>Cognitive reflection test : Q3</a:t>
            </a:r>
            <a:endParaRPr sz="4400" i="0" u="none" strike="noStrike" cap="none" dirty="0">
              <a:solidFill>
                <a:schemeClr val="dk1"/>
              </a:solidFill>
              <a:latin typeface="Lato Light"/>
              <a:ea typeface="Lato Light"/>
              <a:cs typeface="Lato Light"/>
              <a:sym typeface="Lato Light"/>
            </a:endParaRPr>
          </a:p>
        </p:txBody>
      </p:sp>
      <p:sp>
        <p:nvSpPr>
          <p:cNvPr id="286" name="Shape 286"/>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lvl="0" indent="-468000">
              <a:lnSpc>
                <a:spcPct val="130000"/>
              </a:lnSpc>
              <a:buSzPts val="3000"/>
              <a:buFont typeface="Lato"/>
              <a:buChar char="•"/>
            </a:pPr>
            <a:r>
              <a:rPr lang="en-ZA" dirty="0">
                <a:latin typeface="Lato"/>
                <a:ea typeface="Lato"/>
                <a:cs typeface="Lato"/>
                <a:sym typeface="Lato"/>
              </a:rPr>
              <a:t>In a lake, there is a patch of lily pads </a:t>
            </a:r>
          </a:p>
          <a:p>
            <a:pPr lvl="0" indent="-468000">
              <a:lnSpc>
                <a:spcPct val="130000"/>
              </a:lnSpc>
              <a:buSzPts val="3000"/>
              <a:buFont typeface="Lato"/>
              <a:buChar char="•"/>
            </a:pPr>
            <a:r>
              <a:rPr lang="en-ZA" dirty="0">
                <a:latin typeface="Lato"/>
                <a:ea typeface="Lato"/>
                <a:cs typeface="Lato"/>
                <a:sym typeface="Lato"/>
              </a:rPr>
              <a:t>Every day, the patch doubles in size</a:t>
            </a:r>
          </a:p>
          <a:p>
            <a:pPr lvl="0" indent="-468000">
              <a:lnSpc>
                <a:spcPct val="130000"/>
              </a:lnSpc>
              <a:buSzPts val="3000"/>
              <a:buFont typeface="Lato"/>
              <a:buChar char="•"/>
            </a:pPr>
            <a:r>
              <a:rPr lang="en-ZA" dirty="0">
                <a:latin typeface="Lato"/>
                <a:ea typeface="Lato"/>
                <a:cs typeface="Lato"/>
                <a:sym typeface="Lato"/>
              </a:rPr>
              <a:t>If it takes 48 days for the patch to cover the entire lake, how long would it take for the patch to cover half of the lake?</a:t>
            </a:r>
          </a:p>
        </p:txBody>
      </p:sp>
    </p:spTree>
    <p:extLst>
      <p:ext uri="{BB962C8B-B14F-4D97-AF65-F5344CB8AC3E}">
        <p14:creationId xmlns:p14="http://schemas.microsoft.com/office/powerpoint/2010/main" val="1943983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7418"/>
            <a:ext cx="10515600" cy="1325563"/>
          </a:xfrm>
        </p:spPr>
        <p:txBody>
          <a:bodyPr/>
          <a:lstStyle/>
          <a:p>
            <a:r>
              <a:rPr lang="en-ZA" dirty="0"/>
              <a:t>Neuroanatomy</a:t>
            </a:r>
          </a:p>
        </p:txBody>
      </p:sp>
      <p:sp>
        <p:nvSpPr>
          <p:cNvPr id="3" name="Content Placeholder 2"/>
          <p:cNvSpPr>
            <a:spLocks noGrp="1"/>
          </p:cNvSpPr>
          <p:nvPr>
            <p:ph idx="1"/>
          </p:nvPr>
        </p:nvSpPr>
        <p:spPr>
          <a:xfrm>
            <a:off x="838200" y="1825624"/>
            <a:ext cx="10548000" cy="4930993"/>
          </a:xfrm>
        </p:spPr>
        <p:txBody>
          <a:bodyPr>
            <a:normAutofit fontScale="92500" lnSpcReduction="10000"/>
          </a:bodyPr>
          <a:lstStyle/>
          <a:p>
            <a:pPr>
              <a:lnSpc>
                <a:spcPct val="120000"/>
              </a:lnSpc>
              <a:spcBef>
                <a:spcPts val="600"/>
              </a:spcBef>
            </a:pPr>
            <a:r>
              <a:rPr lang="en-ZA" dirty="0">
                <a:latin typeface="Lato" panose="020B0604020202020204" charset="0"/>
              </a:rPr>
              <a:t>The human brain consists of three main divisions: </a:t>
            </a:r>
          </a:p>
          <a:p>
            <a:pPr lvl="1">
              <a:lnSpc>
                <a:spcPct val="120000"/>
              </a:lnSpc>
              <a:spcBef>
                <a:spcPts val="600"/>
              </a:spcBef>
            </a:pPr>
            <a:r>
              <a:rPr lang="en-ZA" dirty="0">
                <a:latin typeface="Lato" panose="020B0604020202020204" charset="0"/>
              </a:rPr>
              <a:t>forebrain (or </a:t>
            </a:r>
            <a:r>
              <a:rPr lang="en-ZA" dirty="0" err="1">
                <a:latin typeface="Lato" panose="020B0604020202020204" charset="0"/>
              </a:rPr>
              <a:t>prosencephalon</a:t>
            </a:r>
            <a:r>
              <a:rPr lang="en-ZA" dirty="0">
                <a:latin typeface="Lato" panose="020B0604020202020204" charset="0"/>
              </a:rPr>
              <a:t>) </a:t>
            </a:r>
          </a:p>
          <a:p>
            <a:pPr lvl="1">
              <a:lnSpc>
                <a:spcPct val="120000"/>
              </a:lnSpc>
              <a:spcBef>
                <a:spcPts val="600"/>
              </a:spcBef>
            </a:pPr>
            <a:r>
              <a:rPr lang="en-ZA" dirty="0">
                <a:latin typeface="Lato" panose="020B0604020202020204" charset="0"/>
              </a:rPr>
              <a:t>midbrain (mesencephalon) </a:t>
            </a:r>
          </a:p>
          <a:p>
            <a:pPr lvl="1">
              <a:lnSpc>
                <a:spcPct val="120000"/>
              </a:lnSpc>
              <a:spcBef>
                <a:spcPts val="600"/>
              </a:spcBef>
            </a:pPr>
            <a:r>
              <a:rPr lang="en-ZA" dirty="0">
                <a:latin typeface="Lato" panose="020B0604020202020204" charset="0"/>
              </a:rPr>
              <a:t>hindbrain (</a:t>
            </a:r>
            <a:r>
              <a:rPr lang="en-ZA" dirty="0" err="1">
                <a:latin typeface="Lato" panose="020B0604020202020204" charset="0"/>
              </a:rPr>
              <a:t>rhombencephalon</a:t>
            </a:r>
            <a:r>
              <a:rPr lang="en-ZA" dirty="0">
                <a:latin typeface="Lato" panose="020B0604020202020204" charset="0"/>
              </a:rPr>
              <a:t>)</a:t>
            </a:r>
          </a:p>
          <a:p>
            <a:pPr>
              <a:lnSpc>
                <a:spcPct val="120000"/>
              </a:lnSpc>
              <a:spcBef>
                <a:spcPts val="600"/>
              </a:spcBef>
            </a:pPr>
            <a:r>
              <a:rPr lang="en-ZA" dirty="0">
                <a:latin typeface="Lato" panose="020B0604020202020204" charset="0"/>
              </a:rPr>
              <a:t>The forebrain consists of two sub-divisions:</a:t>
            </a:r>
          </a:p>
          <a:p>
            <a:pPr lvl="1">
              <a:lnSpc>
                <a:spcPct val="120000"/>
              </a:lnSpc>
              <a:spcBef>
                <a:spcPts val="600"/>
              </a:spcBef>
            </a:pPr>
            <a:r>
              <a:rPr lang="en-ZA" dirty="0">
                <a:latin typeface="Lato" panose="020B0604020202020204" charset="0"/>
              </a:rPr>
              <a:t>cerebrum (or telencephalon)</a:t>
            </a:r>
          </a:p>
          <a:p>
            <a:pPr lvl="1">
              <a:lnSpc>
                <a:spcPct val="120000"/>
              </a:lnSpc>
              <a:spcBef>
                <a:spcPts val="600"/>
              </a:spcBef>
            </a:pPr>
            <a:r>
              <a:rPr lang="en-ZA" dirty="0">
                <a:latin typeface="Lato" panose="020B0604020202020204" charset="0"/>
              </a:rPr>
              <a:t>diencephalon (sometimes called the anterior forebrain)</a:t>
            </a:r>
          </a:p>
          <a:p>
            <a:pPr>
              <a:lnSpc>
                <a:spcPct val="120000"/>
              </a:lnSpc>
              <a:spcBef>
                <a:spcPts val="600"/>
              </a:spcBef>
            </a:pPr>
            <a:r>
              <a:rPr lang="en-ZA" dirty="0">
                <a:latin typeface="Lato" panose="020B0604020202020204" charset="0"/>
              </a:rPr>
              <a:t>The cerebrum consists of two sub-divisions:</a:t>
            </a:r>
          </a:p>
          <a:p>
            <a:pPr lvl="1">
              <a:lnSpc>
                <a:spcPct val="120000"/>
              </a:lnSpc>
              <a:spcBef>
                <a:spcPts val="600"/>
              </a:spcBef>
            </a:pPr>
            <a:r>
              <a:rPr lang="en-ZA" dirty="0">
                <a:latin typeface="Lato" panose="020B0604020202020204" charset="0"/>
              </a:rPr>
              <a:t>cerebral cortex (grey matter), mainly consisting of the neocortex</a:t>
            </a:r>
          </a:p>
          <a:p>
            <a:pPr lvl="1">
              <a:lnSpc>
                <a:spcPct val="120000"/>
              </a:lnSpc>
              <a:spcBef>
                <a:spcPts val="600"/>
              </a:spcBef>
            </a:pPr>
            <a:r>
              <a:rPr lang="en-ZA" dirty="0">
                <a:latin typeface="Lato" panose="020B0604020202020204" charset="0"/>
              </a:rPr>
              <a:t>subcortical structures (white matter)</a:t>
            </a:r>
          </a:p>
        </p:txBody>
      </p:sp>
      <p:pic>
        <p:nvPicPr>
          <p:cNvPr id="4" name="Picture 3"/>
          <p:cNvPicPr>
            <a:picLocks noChangeAspect="1"/>
          </p:cNvPicPr>
          <p:nvPr/>
        </p:nvPicPr>
        <p:blipFill>
          <a:blip r:embed="rId3"/>
          <a:stretch>
            <a:fillRect/>
          </a:stretch>
        </p:blipFill>
        <p:spPr>
          <a:xfrm>
            <a:off x="8526395" y="101382"/>
            <a:ext cx="3453431" cy="2849081"/>
          </a:xfrm>
          <a:prstGeom prst="rect">
            <a:avLst/>
          </a:prstGeom>
        </p:spPr>
      </p:pic>
    </p:spTree>
    <p:extLst>
      <p:ext uri="{BB962C8B-B14F-4D97-AF65-F5344CB8AC3E}">
        <p14:creationId xmlns:p14="http://schemas.microsoft.com/office/powerpoint/2010/main" val="2965090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ZA" dirty="0">
                <a:latin typeface="Lato" panose="020B0604020202020204" charset="0"/>
                <a:ea typeface="Lato"/>
                <a:cs typeface="Lato"/>
                <a:sym typeface="Lato"/>
              </a:rPr>
              <a:t>MacLean’s Triune Brain model</a:t>
            </a:r>
            <a:endParaRPr lang="en-ZA" dirty="0"/>
          </a:p>
        </p:txBody>
      </p:sp>
      <p:sp>
        <p:nvSpPr>
          <p:cNvPr id="3" name="Content Placeholder 2"/>
          <p:cNvSpPr>
            <a:spLocks noGrp="1"/>
          </p:cNvSpPr>
          <p:nvPr>
            <p:ph idx="1"/>
          </p:nvPr>
        </p:nvSpPr>
        <p:spPr>
          <a:xfrm>
            <a:off x="838200" y="1825624"/>
            <a:ext cx="11268456" cy="5032376"/>
          </a:xfrm>
        </p:spPr>
        <p:txBody>
          <a:bodyPr>
            <a:normAutofit fontScale="62500" lnSpcReduction="20000"/>
          </a:bodyPr>
          <a:lstStyle/>
          <a:p>
            <a:pPr>
              <a:lnSpc>
                <a:spcPct val="120000"/>
              </a:lnSpc>
              <a:spcBef>
                <a:spcPts val="600"/>
              </a:spcBef>
            </a:pPr>
            <a:r>
              <a:rPr lang="en-ZA" dirty="0">
                <a:latin typeface="Lato" panose="020B0604020202020204" charset="0"/>
              </a:rPr>
              <a:t>In 1960s Paul MacLean classified brain complexes by stages of evolutionary development</a:t>
            </a:r>
          </a:p>
          <a:p>
            <a:pPr>
              <a:lnSpc>
                <a:spcPct val="120000"/>
              </a:lnSpc>
              <a:spcBef>
                <a:spcPts val="600"/>
              </a:spcBef>
            </a:pPr>
            <a:r>
              <a:rPr lang="en-ZA" dirty="0">
                <a:latin typeface="Lato" panose="020B0604020202020204" charset="0"/>
              </a:rPr>
              <a:t>The reptilian brain (represents will or “gut”)</a:t>
            </a:r>
          </a:p>
          <a:p>
            <a:pPr lvl="1">
              <a:lnSpc>
                <a:spcPct val="120000"/>
              </a:lnSpc>
              <a:spcBef>
                <a:spcPts val="600"/>
              </a:spcBef>
            </a:pPr>
            <a:r>
              <a:rPr lang="en-ZA" dirty="0">
                <a:latin typeface="Lato" panose="020B0604020202020204" charset="0"/>
              </a:rPr>
              <a:t>Consists of hindbrain + most of midbrain</a:t>
            </a:r>
          </a:p>
          <a:p>
            <a:pPr lvl="1">
              <a:lnSpc>
                <a:spcPct val="120000"/>
              </a:lnSpc>
              <a:spcBef>
                <a:spcPts val="600"/>
              </a:spcBef>
            </a:pPr>
            <a:r>
              <a:rPr lang="en-ZA" dirty="0">
                <a:latin typeface="Lato" panose="020B0604020202020204" charset="0"/>
              </a:rPr>
              <a:t>Controls the body's vital survival functions such as heart rate, eating, breathing, body temperature and balance</a:t>
            </a:r>
          </a:p>
          <a:p>
            <a:pPr>
              <a:lnSpc>
                <a:spcPct val="120000"/>
              </a:lnSpc>
              <a:spcBef>
                <a:spcPts val="600"/>
              </a:spcBef>
            </a:pPr>
            <a:r>
              <a:rPr lang="en-ZA" dirty="0">
                <a:latin typeface="Lato" panose="020B0604020202020204" charset="0"/>
              </a:rPr>
              <a:t>The mammal brain (or paleomammalian complex or limbic system) (represents emotions or “heart”)</a:t>
            </a:r>
          </a:p>
          <a:p>
            <a:pPr lvl="1">
              <a:lnSpc>
                <a:spcPct val="120000"/>
              </a:lnSpc>
              <a:spcBef>
                <a:spcPts val="600"/>
              </a:spcBef>
            </a:pPr>
            <a:r>
              <a:rPr lang="en-ZA" dirty="0">
                <a:latin typeface="Lato" panose="020B0604020202020204" charset="0"/>
              </a:rPr>
              <a:t>Includes parts of the midbrain, diencephalon, subcortical structures and cerebral cortex</a:t>
            </a:r>
          </a:p>
          <a:p>
            <a:pPr lvl="1">
              <a:lnSpc>
                <a:spcPct val="120000"/>
              </a:lnSpc>
              <a:spcBef>
                <a:spcPts val="600"/>
              </a:spcBef>
            </a:pPr>
            <a:r>
              <a:rPr lang="en-ZA" dirty="0">
                <a:latin typeface="Lato" panose="020B0604020202020204" charset="0"/>
              </a:rPr>
              <a:t>Supports a variety of functions including emotion, motivation, memory formation, and olfaction (smells &amp; taste)</a:t>
            </a:r>
          </a:p>
          <a:p>
            <a:pPr lvl="1">
              <a:lnSpc>
                <a:spcPct val="120000"/>
              </a:lnSpc>
              <a:spcBef>
                <a:spcPts val="600"/>
              </a:spcBef>
            </a:pPr>
            <a:r>
              <a:rPr lang="en-ZA" dirty="0">
                <a:latin typeface="Lato" panose="020B0604020202020204" charset="0"/>
              </a:rPr>
              <a:t>Responsible for social and nurturing behaviours, mutual reciprocity and recording memories of behaviours that produced agreeable and disagreeable experiences</a:t>
            </a:r>
          </a:p>
          <a:p>
            <a:pPr>
              <a:lnSpc>
                <a:spcPct val="120000"/>
              </a:lnSpc>
              <a:spcBef>
                <a:spcPts val="600"/>
              </a:spcBef>
            </a:pPr>
            <a:r>
              <a:rPr lang="en-ZA" dirty="0">
                <a:latin typeface="Lato" panose="020B0604020202020204" charset="0"/>
              </a:rPr>
              <a:t>The hominid brain (or neocortex) (represents rationality  or “head”)</a:t>
            </a:r>
          </a:p>
          <a:p>
            <a:pPr lvl="1">
              <a:lnSpc>
                <a:spcPct val="120000"/>
              </a:lnSpc>
              <a:spcBef>
                <a:spcPts val="600"/>
              </a:spcBef>
            </a:pPr>
            <a:r>
              <a:rPr lang="en-ZA" dirty="0">
                <a:latin typeface="Lato" panose="020B0604020202020204" charset="0"/>
              </a:rPr>
              <a:t>Includes much of cerebral cortex</a:t>
            </a:r>
          </a:p>
          <a:p>
            <a:pPr lvl="1">
              <a:lnSpc>
                <a:spcPct val="120000"/>
              </a:lnSpc>
              <a:spcBef>
                <a:spcPts val="600"/>
              </a:spcBef>
            </a:pPr>
            <a:r>
              <a:rPr lang="en-ZA" dirty="0">
                <a:latin typeface="Lato" panose="020B0604020202020204" charset="0"/>
              </a:rPr>
              <a:t>Responsible for advanced cognition, such as language, consciousness and long-term planning</a:t>
            </a:r>
          </a:p>
          <a:p>
            <a:pPr>
              <a:lnSpc>
                <a:spcPct val="120000"/>
              </a:lnSpc>
              <a:spcBef>
                <a:spcPts val="600"/>
              </a:spcBef>
            </a:pPr>
            <a:r>
              <a:rPr lang="en-ZA" dirty="0">
                <a:latin typeface="Lato" panose="020B0604020202020204" charset="0"/>
              </a:rPr>
              <a:t>It is now understood that this model is oversimplified and technically inaccurate, but still offers a useful organising theme for different brain function and anatomical approximation for brain complexes</a:t>
            </a:r>
          </a:p>
        </p:txBody>
      </p:sp>
    </p:spTree>
    <p:extLst>
      <p:ext uri="{BB962C8B-B14F-4D97-AF65-F5344CB8AC3E}">
        <p14:creationId xmlns:p14="http://schemas.microsoft.com/office/powerpoint/2010/main" val="3175675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Shape 298"/>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457200" marR="0" lvl="0" indent="-381000" algn="l" rtl="0">
              <a:lnSpc>
                <a:spcPct val="150000"/>
              </a:lnSpc>
              <a:spcBef>
                <a:spcPts val="1000"/>
              </a:spcBef>
              <a:spcAft>
                <a:spcPts val="0"/>
              </a:spcAft>
              <a:buClr>
                <a:schemeClr val="dk1"/>
              </a:buClr>
              <a:buSzPts val="2400"/>
              <a:buFont typeface="Lato"/>
              <a:buChar char="•"/>
            </a:pPr>
            <a:r>
              <a:rPr lang="en-ZA" sz="2400" dirty="0">
                <a:latin typeface="Lato"/>
                <a:ea typeface="Lato"/>
                <a:cs typeface="Lato"/>
                <a:sym typeface="Lato"/>
              </a:rPr>
              <a:t>Neurological studies increasingly allow us to link behaviour to brain activities</a:t>
            </a:r>
            <a:endParaRPr sz="2400" dirty="0">
              <a:latin typeface="Lato"/>
              <a:ea typeface="Lato"/>
              <a:cs typeface="Lato"/>
              <a:sym typeface="Lato"/>
            </a:endParaRPr>
          </a:p>
          <a:p>
            <a:pPr marL="457200" marR="0" lvl="0" indent="-381000" algn="l" rtl="0">
              <a:lnSpc>
                <a:spcPct val="150000"/>
              </a:lnSpc>
              <a:spcBef>
                <a:spcPts val="0"/>
              </a:spcBef>
              <a:spcAft>
                <a:spcPts val="0"/>
              </a:spcAft>
              <a:buSzPts val="2400"/>
              <a:buFont typeface="Lato"/>
              <a:buChar char="•"/>
            </a:pPr>
            <a:r>
              <a:rPr lang="en-ZA" sz="2400" dirty="0">
                <a:latin typeface="Lato"/>
                <a:ea typeface="Lato"/>
                <a:cs typeface="Lato"/>
                <a:sym typeface="Lato"/>
              </a:rPr>
              <a:t>Dual-process cognitive model seems to be supported by fMRI scans that show two different parts of the brain working when considering problems in which systems 1 and 2 are in conflict:</a:t>
            </a:r>
            <a:endParaRPr sz="2400" dirty="0">
              <a:latin typeface="Lato"/>
              <a:ea typeface="Lato"/>
              <a:cs typeface="Lato"/>
              <a:sym typeface="Lato"/>
            </a:endParaRPr>
          </a:p>
          <a:p>
            <a:pPr marL="914400" marR="0" lvl="1" indent="-381000" algn="l" rtl="0">
              <a:lnSpc>
                <a:spcPct val="150000"/>
              </a:lnSpc>
              <a:spcBef>
                <a:spcPts val="0"/>
              </a:spcBef>
              <a:spcAft>
                <a:spcPts val="0"/>
              </a:spcAft>
              <a:buSzPts val="2400"/>
              <a:buFont typeface="Lato"/>
              <a:buChar char="•"/>
            </a:pPr>
            <a:r>
              <a:rPr lang="en-ZA" dirty="0">
                <a:latin typeface="Lato"/>
                <a:ea typeface="Lato"/>
                <a:cs typeface="Lato"/>
                <a:sym typeface="Lato"/>
              </a:rPr>
              <a:t>Dopamine rewards system (DRS) = System 1</a:t>
            </a:r>
          </a:p>
          <a:p>
            <a:pPr lvl="1">
              <a:lnSpc>
                <a:spcPct val="150000"/>
              </a:lnSpc>
              <a:spcBef>
                <a:spcPts val="0"/>
              </a:spcBef>
              <a:buFont typeface="Lato"/>
              <a:buChar char="•"/>
            </a:pPr>
            <a:r>
              <a:rPr lang="en-ZA" dirty="0">
                <a:latin typeface="Lato"/>
                <a:ea typeface="Lato"/>
                <a:cs typeface="Lato"/>
                <a:sym typeface="Lato"/>
              </a:rPr>
              <a:t>Pre-frontal cortex (PFC) = System 2</a:t>
            </a:r>
          </a:p>
        </p:txBody>
      </p:sp>
      <p:sp>
        <p:nvSpPr>
          <p:cNvPr id="297" name="Shape 29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ZA" sz="4400" i="0" u="none" strike="noStrike" cap="none">
                <a:solidFill>
                  <a:schemeClr val="dk1"/>
                </a:solidFill>
                <a:latin typeface="Lato Light"/>
                <a:ea typeface="Lato Light"/>
                <a:cs typeface="Lato Light"/>
                <a:sym typeface="Lato Light"/>
              </a:rPr>
              <a:t>Neuroeconomics</a:t>
            </a:r>
            <a:endParaRPr sz="4400" i="0" u="none" strike="noStrike" cap="none">
              <a:solidFill>
                <a:schemeClr val="dk1"/>
              </a:solidFill>
              <a:latin typeface="Lato Light"/>
              <a:ea typeface="Lato Light"/>
              <a:cs typeface="Lato Light"/>
              <a:sym typeface="Lato Light"/>
            </a:endParaRPr>
          </a:p>
        </p:txBody>
      </p:sp>
    </p:spTree>
    <p:extLst>
      <p:ext uri="{BB962C8B-B14F-4D97-AF65-F5344CB8AC3E}">
        <p14:creationId xmlns:p14="http://schemas.microsoft.com/office/powerpoint/2010/main" val="1922250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303"/>
        <p:cNvGrpSpPr/>
        <p:nvPr/>
      </p:nvGrpSpPr>
      <p:grpSpPr>
        <a:xfrm>
          <a:off x="0" y="0"/>
          <a:ext cx="0" cy="0"/>
          <a:chOff x="0" y="0"/>
          <a:chExt cx="0" cy="0"/>
        </a:xfrm>
      </p:grpSpPr>
      <p:grpSp>
        <p:nvGrpSpPr>
          <p:cNvPr id="304" name="Shape 304"/>
          <p:cNvGrpSpPr/>
          <p:nvPr/>
        </p:nvGrpSpPr>
        <p:grpSpPr>
          <a:xfrm>
            <a:off x="2895600" y="908850"/>
            <a:ext cx="6477000" cy="5040312"/>
            <a:chOff x="2895600" y="908850"/>
            <a:chExt cx="6477000" cy="5040312"/>
          </a:xfrm>
        </p:grpSpPr>
        <p:pic>
          <p:nvPicPr>
            <p:cNvPr id="305" name="Shape 305" descr="DA System"/>
            <p:cNvPicPr preferRelativeResize="0"/>
            <p:nvPr/>
          </p:nvPicPr>
          <p:blipFill rotWithShape="1">
            <a:blip r:embed="rId3">
              <a:alphaModFix/>
            </a:blip>
            <a:srcRect/>
            <a:stretch/>
          </p:blipFill>
          <p:spPr>
            <a:xfrm>
              <a:off x="2895600" y="908850"/>
              <a:ext cx="6477000" cy="5040312"/>
            </a:xfrm>
            <a:prstGeom prst="rect">
              <a:avLst/>
            </a:prstGeom>
            <a:solidFill>
              <a:schemeClr val="dk1"/>
            </a:solidFill>
            <a:ln>
              <a:noFill/>
            </a:ln>
          </p:spPr>
        </p:pic>
        <p:sp>
          <p:nvSpPr>
            <p:cNvPr id="306" name="Shape 306"/>
            <p:cNvSpPr/>
            <p:nvPr/>
          </p:nvSpPr>
          <p:spPr>
            <a:xfrm>
              <a:off x="4724400" y="2380950"/>
              <a:ext cx="2514600" cy="1752600"/>
            </a:xfrm>
            <a:prstGeom prst="ellipse">
              <a:avLst/>
            </a:prstGeom>
            <a:solidFill>
              <a:srgbClr val="FF0000">
                <a:alpha val="27450"/>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7" name="Shape 307"/>
            <p:cNvSpPr txBox="1"/>
            <p:nvPr/>
          </p:nvSpPr>
          <p:spPr>
            <a:xfrm>
              <a:off x="4000500" y="4346243"/>
              <a:ext cx="1580700" cy="56520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None/>
              </a:pPr>
              <a:r>
                <a:rPr lang="en-ZA" sz="1800" b="1">
                  <a:solidFill>
                    <a:srgbClr val="FF0000"/>
                  </a:solidFill>
                  <a:latin typeface="Calibri"/>
                  <a:ea typeface="Calibri"/>
                  <a:cs typeface="Calibri"/>
                  <a:sym typeface="Calibri"/>
                </a:rPr>
                <a:t>Dopamine </a:t>
              </a:r>
              <a:endParaRPr/>
            </a:p>
            <a:p>
              <a:pPr marL="0" marR="0" lvl="0" indent="0" algn="l" rtl="0">
                <a:lnSpc>
                  <a:spcPct val="85000"/>
                </a:lnSpc>
                <a:spcBef>
                  <a:spcPts val="0"/>
                </a:spcBef>
                <a:spcAft>
                  <a:spcPts val="0"/>
                </a:spcAft>
                <a:buNone/>
              </a:pPr>
              <a:r>
                <a:rPr lang="en-ZA" sz="1800" b="1">
                  <a:solidFill>
                    <a:srgbClr val="FF0000"/>
                  </a:solidFill>
                  <a:latin typeface="Calibri"/>
                  <a:ea typeface="Calibri"/>
                  <a:cs typeface="Calibri"/>
                  <a:sym typeface="Calibri"/>
                </a:rPr>
                <a:t>reward system</a:t>
              </a:r>
              <a:endParaRPr sz="1800" b="1">
                <a:solidFill>
                  <a:srgbClr val="FF0000"/>
                </a:solidFill>
                <a:latin typeface="Calibri"/>
                <a:ea typeface="Calibri"/>
                <a:cs typeface="Calibri"/>
                <a:sym typeface="Calibri"/>
              </a:endParaRPr>
            </a:p>
          </p:txBody>
        </p:sp>
        <p:sp>
          <p:nvSpPr>
            <p:cNvPr id="308" name="Shape 308"/>
            <p:cNvSpPr/>
            <p:nvPr/>
          </p:nvSpPr>
          <p:spPr>
            <a:xfrm rot="3180101">
              <a:off x="4396565" y="1138712"/>
              <a:ext cx="990542" cy="1951085"/>
            </a:xfrm>
            <a:prstGeom prst="ellipse">
              <a:avLst/>
            </a:prstGeom>
            <a:solidFill>
              <a:srgbClr val="0000FF">
                <a:alpha val="25490"/>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09" name="Shape 309"/>
            <p:cNvCxnSpPr/>
            <p:nvPr/>
          </p:nvCxnSpPr>
          <p:spPr>
            <a:xfrm rot="10800000" flipH="1">
              <a:off x="5181600" y="3523950"/>
              <a:ext cx="381000" cy="685800"/>
            </a:xfrm>
            <a:prstGeom prst="straightConnector1">
              <a:avLst/>
            </a:prstGeom>
            <a:noFill/>
            <a:ln w="63500" cap="flat" cmpd="sng">
              <a:solidFill>
                <a:srgbClr val="FF0000"/>
              </a:solidFill>
              <a:prstDash val="solid"/>
              <a:round/>
              <a:headEnd type="none" w="sm" len="sm"/>
              <a:tailEnd type="triangle" w="med" len="med"/>
            </a:ln>
          </p:spPr>
        </p:cxnSp>
      </p:grpSp>
      <p:sp>
        <p:nvSpPr>
          <p:cNvPr id="310" name="Shape 310"/>
          <p:cNvSpPr txBox="1"/>
          <p:nvPr/>
        </p:nvSpPr>
        <p:spPr>
          <a:xfrm>
            <a:off x="4121410" y="152400"/>
            <a:ext cx="3893631"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ZA" sz="3200">
                <a:solidFill>
                  <a:srgbClr val="FF0000"/>
                </a:solidFill>
                <a:latin typeface="Calibri"/>
                <a:ea typeface="Calibri"/>
                <a:cs typeface="Calibri"/>
                <a:sym typeface="Calibri"/>
              </a:rPr>
              <a:t>System 1</a:t>
            </a:r>
            <a:r>
              <a:rPr lang="en-ZA" sz="3200">
                <a:solidFill>
                  <a:schemeClr val="dk1"/>
                </a:solidFill>
                <a:latin typeface="Calibri"/>
                <a:ea typeface="Calibri"/>
                <a:cs typeface="Calibri"/>
                <a:sym typeface="Calibri"/>
              </a:rPr>
              <a:t> </a:t>
            </a:r>
            <a:r>
              <a:rPr lang="en-ZA" sz="3200">
                <a:solidFill>
                  <a:schemeClr val="dk1"/>
                </a:solidFill>
                <a:latin typeface="Arial"/>
                <a:ea typeface="Arial"/>
                <a:cs typeface="Arial"/>
                <a:sym typeface="Arial"/>
              </a:rPr>
              <a:t>vs. </a:t>
            </a:r>
            <a:r>
              <a:rPr lang="en-ZA" sz="3200">
                <a:solidFill>
                  <a:srgbClr val="0000FF"/>
                </a:solidFill>
                <a:latin typeface="Calibri"/>
                <a:ea typeface="Calibri"/>
                <a:cs typeface="Calibri"/>
                <a:sym typeface="Calibri"/>
              </a:rPr>
              <a:t>System 2</a:t>
            </a:r>
            <a:endParaRPr sz="32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Dopamine reward system</a:t>
            </a:r>
          </a:p>
        </p:txBody>
      </p:sp>
      <p:sp>
        <p:nvSpPr>
          <p:cNvPr id="3" name="Content Placeholder 2"/>
          <p:cNvSpPr>
            <a:spLocks noGrp="1"/>
          </p:cNvSpPr>
          <p:nvPr>
            <p:ph idx="1"/>
          </p:nvPr>
        </p:nvSpPr>
        <p:spPr>
          <a:xfrm>
            <a:off x="838201" y="1501254"/>
            <a:ext cx="11073384" cy="5211273"/>
          </a:xfrm>
        </p:spPr>
        <p:txBody>
          <a:bodyPr>
            <a:noAutofit/>
          </a:bodyPr>
          <a:lstStyle/>
          <a:p>
            <a:pPr>
              <a:lnSpc>
                <a:spcPct val="100000"/>
              </a:lnSpc>
              <a:spcBef>
                <a:spcPts val="600"/>
              </a:spcBef>
            </a:pPr>
            <a:r>
              <a:rPr lang="en-ZA" sz="1600" dirty="0">
                <a:latin typeface="Lato" panose="020B0604020202020204" charset="0"/>
              </a:rPr>
              <a:t>Pathways that produce and deliver the neurotransmitter dopamine for pain relief or pleasure</a:t>
            </a:r>
          </a:p>
          <a:p>
            <a:pPr>
              <a:lnSpc>
                <a:spcPct val="100000"/>
              </a:lnSpc>
              <a:spcBef>
                <a:spcPts val="600"/>
              </a:spcBef>
            </a:pPr>
            <a:r>
              <a:rPr lang="en-ZA" sz="1600" dirty="0">
                <a:latin typeface="Lato" panose="020B0604020202020204" charset="0"/>
              </a:rPr>
              <a:t>Other names: mesolimbic pathway, limbic system, </a:t>
            </a:r>
            <a:r>
              <a:rPr lang="en-ZA" sz="1600" dirty="0" err="1">
                <a:latin typeface="Lato" panose="020B0604020202020204" charset="0"/>
              </a:rPr>
              <a:t>bassa</a:t>
            </a:r>
            <a:r>
              <a:rPr lang="en-ZA" sz="1600" dirty="0">
                <a:latin typeface="Lato" panose="020B0604020202020204" charset="0"/>
              </a:rPr>
              <a:t> ganglia</a:t>
            </a:r>
          </a:p>
          <a:p>
            <a:pPr>
              <a:lnSpc>
                <a:spcPct val="100000"/>
              </a:lnSpc>
              <a:spcBef>
                <a:spcPts val="600"/>
              </a:spcBef>
            </a:pPr>
            <a:r>
              <a:rPr lang="en-ZA" sz="1600" dirty="0">
                <a:latin typeface="Lato" panose="020B0604020202020204" charset="0"/>
              </a:rPr>
              <a:t>Main sub-regions:</a:t>
            </a:r>
          </a:p>
          <a:p>
            <a:pPr lvl="1">
              <a:lnSpc>
                <a:spcPct val="100000"/>
              </a:lnSpc>
              <a:spcBef>
                <a:spcPts val="600"/>
              </a:spcBef>
            </a:pPr>
            <a:r>
              <a:rPr lang="en-ZA" sz="1600" dirty="0">
                <a:latin typeface="Lato" panose="020B0604020202020204" charset="0"/>
              </a:rPr>
              <a:t>Ventral </a:t>
            </a:r>
            <a:r>
              <a:rPr lang="en-ZA" sz="1600" dirty="0" err="1">
                <a:latin typeface="Lato" panose="020B0604020202020204" charset="0"/>
              </a:rPr>
              <a:t>tegmentental</a:t>
            </a:r>
            <a:r>
              <a:rPr lang="en-ZA" sz="1600" dirty="0">
                <a:latin typeface="Lato" panose="020B0604020202020204" charset="0"/>
              </a:rPr>
              <a:t> area &amp; substantia nigra (in the midbrain)</a:t>
            </a:r>
          </a:p>
          <a:p>
            <a:pPr lvl="2">
              <a:lnSpc>
                <a:spcPct val="100000"/>
              </a:lnSpc>
              <a:spcBef>
                <a:spcPts val="600"/>
              </a:spcBef>
            </a:pPr>
            <a:r>
              <a:rPr lang="en-ZA" sz="1600" dirty="0">
                <a:latin typeface="Lato" panose="020B0604020202020204" charset="0"/>
              </a:rPr>
              <a:t>This produces the neurotransmitter dopamine for pain relief or pleasure</a:t>
            </a:r>
          </a:p>
          <a:p>
            <a:pPr lvl="1">
              <a:lnSpc>
                <a:spcPct val="100000"/>
              </a:lnSpc>
              <a:spcBef>
                <a:spcPts val="600"/>
              </a:spcBef>
            </a:pPr>
            <a:r>
              <a:rPr lang="en-ZA" sz="1600" dirty="0">
                <a:latin typeface="Lato" panose="020B0604020202020204" charset="0"/>
              </a:rPr>
              <a:t>Striatum: ventral striatum (mainly the </a:t>
            </a:r>
            <a:r>
              <a:rPr lang="en-ZA" sz="1600" dirty="0" err="1">
                <a:latin typeface="Lato" panose="020B0604020202020204" charset="0"/>
              </a:rPr>
              <a:t>nucleas</a:t>
            </a:r>
            <a:r>
              <a:rPr lang="en-ZA" sz="1600" dirty="0">
                <a:latin typeface="Lato" panose="020B0604020202020204" charset="0"/>
              </a:rPr>
              <a:t> </a:t>
            </a:r>
            <a:r>
              <a:rPr lang="en-ZA" sz="1600" dirty="0" err="1">
                <a:latin typeface="Lato" panose="020B0604020202020204" charset="0"/>
              </a:rPr>
              <a:t>accumbens</a:t>
            </a:r>
            <a:r>
              <a:rPr lang="en-ZA" sz="1600" dirty="0">
                <a:latin typeface="Lato" panose="020B0604020202020204" charset="0"/>
              </a:rPr>
              <a:t>) &amp; dorsal striatum (caudate nucleus and putamen) </a:t>
            </a:r>
          </a:p>
          <a:p>
            <a:pPr lvl="2">
              <a:lnSpc>
                <a:spcPct val="100000"/>
              </a:lnSpc>
              <a:spcBef>
                <a:spcPts val="600"/>
              </a:spcBef>
            </a:pPr>
            <a:r>
              <a:rPr lang="en-ZA" sz="1600" dirty="0">
                <a:latin typeface="Lato" panose="020B0604020202020204" charset="0"/>
              </a:rPr>
              <a:t>Encodes values of goods consumed or chosen, and sends feedback to ventral tegmental area</a:t>
            </a:r>
          </a:p>
          <a:p>
            <a:pPr lvl="1">
              <a:lnSpc>
                <a:spcPct val="100000"/>
              </a:lnSpc>
              <a:spcBef>
                <a:spcPts val="600"/>
              </a:spcBef>
            </a:pPr>
            <a:r>
              <a:rPr lang="en-ZA" sz="1600" dirty="0">
                <a:latin typeface="Lato" panose="020B0604020202020204" charset="0"/>
              </a:rPr>
              <a:t>Frontal cortex: mainly </a:t>
            </a:r>
            <a:r>
              <a:rPr lang="en-ZA" sz="1600" b="0" i="0" u="none" strike="noStrike" baseline="0" dirty="0">
                <a:latin typeface="Lato" panose="020B0604020202020204" charset="0"/>
              </a:rPr>
              <a:t>medial and orbital regions of frontal cortex</a:t>
            </a:r>
            <a:endParaRPr lang="en-ZA" sz="1600" dirty="0">
              <a:latin typeface="Lato" panose="020B0604020202020204" charset="0"/>
            </a:endParaRPr>
          </a:p>
          <a:p>
            <a:pPr lvl="2">
              <a:lnSpc>
                <a:spcPct val="100000"/>
              </a:lnSpc>
              <a:spcBef>
                <a:spcPts val="600"/>
              </a:spcBef>
            </a:pPr>
            <a:r>
              <a:rPr lang="en-ZA" sz="1600" b="0" i="0" u="none" strike="noStrike" baseline="0" dirty="0">
                <a:latin typeface="Lato" panose="020B0604020202020204" charset="0"/>
              </a:rPr>
              <a:t>Communicates information to striatum, and receives information from ventral tegmental area</a:t>
            </a:r>
          </a:p>
          <a:p>
            <a:pPr lvl="1">
              <a:lnSpc>
                <a:spcPct val="100000"/>
              </a:lnSpc>
              <a:spcBef>
                <a:spcPts val="600"/>
              </a:spcBef>
            </a:pPr>
            <a:r>
              <a:rPr lang="en-ZA" sz="1600" dirty="0">
                <a:latin typeface="Lato" panose="020B0604020202020204" charset="0"/>
              </a:rPr>
              <a:t>Hippocampus</a:t>
            </a:r>
          </a:p>
          <a:p>
            <a:pPr lvl="2">
              <a:lnSpc>
                <a:spcPct val="100000"/>
              </a:lnSpc>
              <a:spcBef>
                <a:spcPts val="600"/>
              </a:spcBef>
            </a:pPr>
            <a:r>
              <a:rPr lang="en-ZA" sz="1600" dirty="0">
                <a:latin typeface="Lato" panose="020B0604020202020204" charset="0"/>
              </a:rPr>
              <a:t>Important in creating and storing memories</a:t>
            </a:r>
          </a:p>
          <a:p>
            <a:pPr lvl="1">
              <a:lnSpc>
                <a:spcPct val="100000"/>
              </a:lnSpc>
              <a:spcBef>
                <a:spcPts val="600"/>
              </a:spcBef>
            </a:pPr>
            <a:r>
              <a:rPr lang="en-ZA" sz="1600" dirty="0">
                <a:latin typeface="Lato" panose="020B0604020202020204" charset="0"/>
              </a:rPr>
              <a:t>Amygdala</a:t>
            </a:r>
          </a:p>
          <a:p>
            <a:pPr lvl="2">
              <a:lnSpc>
                <a:spcPct val="100000"/>
              </a:lnSpc>
              <a:spcBef>
                <a:spcPts val="600"/>
              </a:spcBef>
            </a:pPr>
            <a:r>
              <a:rPr lang="en-ZA" sz="1600" dirty="0">
                <a:latin typeface="Lato" panose="020B0604020202020204" charset="0"/>
              </a:rPr>
              <a:t>Fear occurs with activation of the amygdala </a:t>
            </a:r>
          </a:p>
          <a:p>
            <a:pPr>
              <a:lnSpc>
                <a:spcPct val="100000"/>
              </a:lnSpc>
              <a:spcBef>
                <a:spcPts val="600"/>
              </a:spcBef>
            </a:pPr>
            <a:r>
              <a:rPr lang="en-ZA" sz="1600" dirty="0">
                <a:latin typeface="Lato" panose="020B0604020202020204" charset="0"/>
              </a:rPr>
              <a:t>Other components</a:t>
            </a:r>
          </a:p>
          <a:p>
            <a:pPr lvl="1">
              <a:lnSpc>
                <a:spcPct val="100000"/>
              </a:lnSpc>
              <a:spcBef>
                <a:spcPts val="600"/>
              </a:spcBef>
            </a:pPr>
            <a:r>
              <a:rPr lang="en-ZA" sz="1600" dirty="0">
                <a:latin typeface="Lato" panose="020B0604020202020204" charset="0"/>
              </a:rPr>
              <a:t>Globus pallidus, ventral pallidum, anterior cingulate cortex, insular cortex, hypothalamus</a:t>
            </a:r>
          </a:p>
          <a:p>
            <a:pPr>
              <a:lnSpc>
                <a:spcPct val="100000"/>
              </a:lnSpc>
              <a:spcBef>
                <a:spcPts val="600"/>
              </a:spcBef>
            </a:pPr>
            <a:r>
              <a:rPr lang="en-ZA" sz="1600" dirty="0">
                <a:latin typeface="Lato" panose="020B0604020202020204" charset="0"/>
              </a:rPr>
              <a:t>Dopamine plays a role in excitation, motivation and habituation of species from humans to insects</a:t>
            </a:r>
          </a:p>
        </p:txBody>
      </p:sp>
    </p:spTree>
    <p:extLst>
      <p:ext uri="{BB962C8B-B14F-4D97-AF65-F5344CB8AC3E}">
        <p14:creationId xmlns:p14="http://schemas.microsoft.com/office/powerpoint/2010/main" val="1623833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Prefrontal cortex</a:t>
            </a:r>
          </a:p>
        </p:txBody>
      </p:sp>
      <p:sp>
        <p:nvSpPr>
          <p:cNvPr id="3" name="Content Placeholder 2"/>
          <p:cNvSpPr>
            <a:spLocks noGrp="1"/>
          </p:cNvSpPr>
          <p:nvPr>
            <p:ph idx="1"/>
          </p:nvPr>
        </p:nvSpPr>
        <p:spPr>
          <a:xfrm>
            <a:off x="838200" y="1825624"/>
            <a:ext cx="10548000" cy="4940935"/>
          </a:xfrm>
        </p:spPr>
        <p:txBody>
          <a:bodyPr>
            <a:normAutofit/>
          </a:bodyPr>
          <a:lstStyle/>
          <a:p>
            <a:pPr algn="l">
              <a:lnSpc>
                <a:spcPct val="100000"/>
              </a:lnSpc>
              <a:spcBef>
                <a:spcPts val="600"/>
              </a:spcBef>
            </a:pPr>
            <a:r>
              <a:rPr lang="en-ZA" sz="1600" b="0" i="0" u="none" strike="noStrike" baseline="0" dirty="0">
                <a:latin typeface="Lato" panose="020B0604020202020204" charset="0"/>
              </a:rPr>
              <a:t>More recently developed and larger in humans than in other animals</a:t>
            </a:r>
          </a:p>
          <a:p>
            <a:pPr algn="l">
              <a:lnSpc>
                <a:spcPct val="100000"/>
              </a:lnSpc>
              <a:spcBef>
                <a:spcPts val="600"/>
              </a:spcBef>
            </a:pPr>
            <a:r>
              <a:rPr lang="en-ZA" sz="1600" b="0" i="0" u="none" strike="noStrike" baseline="0" dirty="0">
                <a:latin typeface="Lato" panose="020B0604020202020204" charset="0"/>
              </a:rPr>
              <a:t>Higher cognitive faculties, including deliberative thought, abstract reasoning, problem solving, planning and language all rely heavily on brain structures in the PFC</a:t>
            </a:r>
          </a:p>
          <a:p>
            <a:pPr algn="l">
              <a:lnSpc>
                <a:spcPct val="100000"/>
              </a:lnSpc>
              <a:spcBef>
                <a:spcPts val="600"/>
              </a:spcBef>
            </a:pPr>
            <a:r>
              <a:rPr lang="en-ZA" sz="1600" dirty="0">
                <a:latin typeface="Lato" panose="020B0604020202020204" charset="0"/>
              </a:rPr>
              <a:t>At the broadest level, two categories of function can be ascribed to prefrontal cortex: reasoning abilities and the capacity for cognitive control—that is, the ability to guide thought and action in association with abstract goals or intentions, especially when this requires overcoming countervailing habits or reflexes</a:t>
            </a:r>
          </a:p>
          <a:p>
            <a:pPr>
              <a:lnSpc>
                <a:spcPct val="100000"/>
              </a:lnSpc>
              <a:spcBef>
                <a:spcPts val="600"/>
              </a:spcBef>
            </a:pPr>
            <a:r>
              <a:rPr lang="en-ZA" sz="1600" dirty="0">
                <a:latin typeface="Lato" panose="020B0604020202020204" charset="0"/>
              </a:rPr>
              <a:t>Parts of the brain implicated in rational decision making</a:t>
            </a:r>
          </a:p>
          <a:p>
            <a:pPr lvl="1">
              <a:lnSpc>
                <a:spcPct val="100000"/>
              </a:lnSpc>
              <a:spcBef>
                <a:spcPts val="600"/>
              </a:spcBef>
            </a:pPr>
            <a:r>
              <a:rPr lang="en-ZA" sz="1600" dirty="0">
                <a:latin typeface="Lato" panose="020B0604020202020204" charset="0"/>
              </a:rPr>
              <a:t>Anterior (frontopolar) prefrontal cortex</a:t>
            </a:r>
          </a:p>
          <a:p>
            <a:pPr lvl="2">
              <a:lnSpc>
                <a:spcPct val="100000"/>
              </a:lnSpc>
              <a:spcBef>
                <a:spcPts val="600"/>
              </a:spcBef>
            </a:pPr>
            <a:r>
              <a:rPr lang="en-ZA" sz="1600" dirty="0">
                <a:latin typeface="Lato" panose="020B0604020202020204" charset="0"/>
              </a:rPr>
              <a:t>Working memory, multi-task coordination, executive control</a:t>
            </a:r>
          </a:p>
          <a:p>
            <a:pPr lvl="1">
              <a:lnSpc>
                <a:spcPct val="100000"/>
              </a:lnSpc>
              <a:spcBef>
                <a:spcPts val="600"/>
              </a:spcBef>
            </a:pPr>
            <a:r>
              <a:rPr lang="en-ZA" sz="1600" dirty="0">
                <a:latin typeface="Lato" panose="020B0604020202020204" charset="0"/>
              </a:rPr>
              <a:t>Dorsolateral prefrontal cortex</a:t>
            </a:r>
          </a:p>
          <a:p>
            <a:pPr lvl="2">
              <a:lnSpc>
                <a:spcPct val="100000"/>
              </a:lnSpc>
              <a:spcBef>
                <a:spcPts val="600"/>
              </a:spcBef>
            </a:pPr>
            <a:r>
              <a:rPr lang="en-ZA" sz="1600" dirty="0">
                <a:latin typeface="Lato" panose="020B0604020202020204" charset="0"/>
              </a:rPr>
              <a:t>Undergoes prolonged period of maturation, which lasts until adulthood</a:t>
            </a:r>
          </a:p>
          <a:p>
            <a:pPr lvl="2">
              <a:lnSpc>
                <a:spcPct val="100000"/>
              </a:lnSpc>
              <a:spcBef>
                <a:spcPts val="600"/>
              </a:spcBef>
            </a:pPr>
            <a:r>
              <a:rPr lang="en-ZA" sz="1600" dirty="0">
                <a:latin typeface="Lato" panose="020B0604020202020204" charset="0"/>
              </a:rPr>
              <a:t>Planning, inhibition, abstract reasoning, risky and moral decision making</a:t>
            </a:r>
          </a:p>
          <a:p>
            <a:pPr lvl="1">
              <a:lnSpc>
                <a:spcPct val="100000"/>
              </a:lnSpc>
              <a:spcBef>
                <a:spcPts val="600"/>
              </a:spcBef>
            </a:pPr>
            <a:r>
              <a:rPr lang="en-ZA" sz="1600" dirty="0">
                <a:latin typeface="Lato" panose="020B0604020202020204" charset="0"/>
              </a:rPr>
              <a:t>Posterior parietal cortex:</a:t>
            </a:r>
          </a:p>
          <a:p>
            <a:pPr lvl="2">
              <a:lnSpc>
                <a:spcPct val="100000"/>
              </a:lnSpc>
              <a:spcBef>
                <a:spcPts val="600"/>
              </a:spcBef>
            </a:pPr>
            <a:r>
              <a:rPr lang="en-ZA" sz="1600" dirty="0">
                <a:latin typeface="Lato" panose="020B0604020202020204" charset="0"/>
              </a:rPr>
              <a:t>mediates mental representation of relative quantities</a:t>
            </a:r>
          </a:p>
          <a:p>
            <a:pPr lvl="2">
              <a:lnSpc>
                <a:spcPct val="100000"/>
              </a:lnSpc>
              <a:spcBef>
                <a:spcPts val="600"/>
              </a:spcBef>
            </a:pPr>
            <a:r>
              <a:rPr lang="en-ZA" sz="1600" dirty="0">
                <a:latin typeface="Lato" panose="020B0604020202020204" charset="0"/>
              </a:rPr>
              <a:t>supports attentional function during number processing </a:t>
            </a:r>
          </a:p>
          <a:p>
            <a:pPr algn="l">
              <a:lnSpc>
                <a:spcPct val="100000"/>
              </a:lnSpc>
              <a:spcBef>
                <a:spcPts val="600"/>
              </a:spcBef>
            </a:pPr>
            <a:endParaRPr lang="en-ZA" sz="1600" dirty="0">
              <a:latin typeface="Lato" panose="020B0604020202020204" charset="0"/>
            </a:endParaRPr>
          </a:p>
        </p:txBody>
      </p:sp>
    </p:spTree>
    <p:extLst>
      <p:ext uri="{BB962C8B-B14F-4D97-AF65-F5344CB8AC3E}">
        <p14:creationId xmlns:p14="http://schemas.microsoft.com/office/powerpoint/2010/main" val="1448476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ZA"/>
          </a:p>
        </p:txBody>
      </p:sp>
      <p:sp>
        <p:nvSpPr>
          <p:cNvPr id="3" name="Content Placeholder 2"/>
          <p:cNvSpPr>
            <a:spLocks noGrp="1"/>
          </p:cNvSpPr>
          <p:nvPr>
            <p:ph idx="1"/>
          </p:nvPr>
        </p:nvSpPr>
        <p:spPr/>
        <p:txBody>
          <a:bodyPr/>
          <a:lstStyle/>
          <a:p>
            <a:endParaRPr lang="en-ZA"/>
          </a:p>
        </p:txBody>
      </p:sp>
      <p:pic>
        <p:nvPicPr>
          <p:cNvPr id="4" name="Picture 3"/>
          <p:cNvPicPr>
            <a:picLocks noChangeAspect="1"/>
          </p:cNvPicPr>
          <p:nvPr/>
        </p:nvPicPr>
        <p:blipFill>
          <a:blip r:embed="rId2"/>
          <a:stretch>
            <a:fillRect/>
          </a:stretch>
        </p:blipFill>
        <p:spPr>
          <a:xfrm>
            <a:off x="2998201" y="159736"/>
            <a:ext cx="6195597" cy="6538527"/>
          </a:xfrm>
          <a:prstGeom prst="rect">
            <a:avLst/>
          </a:prstGeom>
        </p:spPr>
      </p:pic>
    </p:spTree>
    <p:extLst>
      <p:ext uri="{BB962C8B-B14F-4D97-AF65-F5344CB8AC3E}">
        <p14:creationId xmlns:p14="http://schemas.microsoft.com/office/powerpoint/2010/main" val="36706991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85670" y="693183"/>
            <a:ext cx="7620660" cy="5471634"/>
          </a:xfrm>
          <a:prstGeom prst="rect">
            <a:avLst/>
          </a:prstGeom>
        </p:spPr>
      </p:pic>
    </p:spTree>
    <p:extLst>
      <p:ext uri="{BB962C8B-B14F-4D97-AF65-F5344CB8AC3E}">
        <p14:creationId xmlns:p14="http://schemas.microsoft.com/office/powerpoint/2010/main" val="2952243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15608" y="306861"/>
            <a:ext cx="6950479" cy="6345788"/>
          </a:xfrm>
          <a:prstGeom prst="rect">
            <a:avLst/>
          </a:prstGeom>
        </p:spPr>
      </p:pic>
    </p:spTree>
    <p:extLst>
      <p:ext uri="{BB962C8B-B14F-4D97-AF65-F5344CB8AC3E}">
        <p14:creationId xmlns:p14="http://schemas.microsoft.com/office/powerpoint/2010/main" val="2336341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01"/>
        <p:cNvGrpSpPr/>
        <p:nvPr/>
      </p:nvGrpSpPr>
      <p:grpSpPr>
        <a:xfrm>
          <a:off x="0" y="0"/>
          <a:ext cx="0" cy="0"/>
          <a:chOff x="0" y="0"/>
          <a:chExt cx="0" cy="0"/>
        </a:xfrm>
      </p:grpSpPr>
      <p:sp>
        <p:nvSpPr>
          <p:cNvPr id="103" name="Shape 103"/>
          <p:cNvSpPr txBox="1">
            <a:spLocks noGrp="1"/>
          </p:cNvSpPr>
          <p:nvPr>
            <p:ph type="body" idx="1"/>
          </p:nvPr>
        </p:nvSpPr>
        <p:spPr>
          <a:xfrm>
            <a:off x="838200" y="1520825"/>
            <a:ext cx="10515600" cy="43512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115000"/>
              </a:lnSpc>
              <a:spcBef>
                <a:spcPts val="600"/>
              </a:spcBef>
              <a:spcAft>
                <a:spcPts val="0"/>
              </a:spcAft>
              <a:buClr>
                <a:schemeClr val="dk1"/>
              </a:buClr>
              <a:buSzPct val="86000"/>
              <a:buFont typeface="Lato"/>
              <a:buChar char="•"/>
            </a:pPr>
            <a:r>
              <a:rPr lang="en-ZA" sz="2800" i="0" u="none" strike="noStrike" cap="none" dirty="0">
                <a:solidFill>
                  <a:schemeClr val="dk1"/>
                </a:solidFill>
                <a:latin typeface="Lato"/>
                <a:ea typeface="Lato"/>
                <a:cs typeface="Lato"/>
                <a:sym typeface="Lato"/>
              </a:rPr>
              <a:t>Classical economics vs. Behavioural economics</a:t>
            </a:r>
            <a:endParaRPr dirty="0">
              <a:latin typeface="Lato"/>
              <a:ea typeface="Lato"/>
              <a:cs typeface="Lato"/>
              <a:sym typeface="Lato"/>
            </a:endParaRPr>
          </a:p>
          <a:p>
            <a:pPr marL="457200" marR="0" lvl="0" indent="-406400" algn="l" rtl="0">
              <a:lnSpc>
                <a:spcPct val="115000"/>
              </a:lnSpc>
              <a:spcBef>
                <a:spcPts val="600"/>
              </a:spcBef>
              <a:spcAft>
                <a:spcPts val="0"/>
              </a:spcAft>
              <a:buClr>
                <a:schemeClr val="dk1"/>
              </a:buClr>
              <a:buSzPct val="86000"/>
              <a:buFont typeface="Lato"/>
              <a:buChar char="•"/>
            </a:pPr>
            <a:r>
              <a:rPr lang="en-ZA" sz="2800" i="0" u="none" strike="noStrike" cap="none" dirty="0">
                <a:solidFill>
                  <a:schemeClr val="dk1"/>
                </a:solidFill>
                <a:latin typeface="Lato"/>
                <a:ea typeface="Lato"/>
                <a:cs typeface="Lato"/>
                <a:sym typeface="Lato"/>
              </a:rPr>
              <a:t>Dual</a:t>
            </a:r>
            <a:r>
              <a:rPr lang="en-ZA" dirty="0">
                <a:latin typeface="Lato"/>
                <a:ea typeface="Lato"/>
                <a:cs typeface="Lato"/>
                <a:sym typeface="Lato"/>
              </a:rPr>
              <a:t>-</a:t>
            </a:r>
            <a:r>
              <a:rPr lang="en-ZA" sz="2800" i="0" u="none" strike="noStrike" cap="none" dirty="0">
                <a:solidFill>
                  <a:schemeClr val="dk1"/>
                </a:solidFill>
                <a:latin typeface="Lato"/>
                <a:ea typeface="Lato"/>
                <a:cs typeface="Lato"/>
                <a:sym typeface="Lato"/>
              </a:rPr>
              <a:t>process model of cognition</a:t>
            </a:r>
          </a:p>
          <a:p>
            <a:pPr marL="457200" marR="0" lvl="0" indent="-406400" algn="l" rtl="0">
              <a:lnSpc>
                <a:spcPct val="115000"/>
              </a:lnSpc>
              <a:spcBef>
                <a:spcPts val="600"/>
              </a:spcBef>
              <a:spcAft>
                <a:spcPts val="0"/>
              </a:spcAft>
              <a:buClr>
                <a:schemeClr val="dk1"/>
              </a:buClr>
              <a:buSzPct val="86000"/>
              <a:buFont typeface="Lato"/>
              <a:buChar char="•"/>
            </a:pPr>
            <a:r>
              <a:rPr lang="en-ZA" dirty="0">
                <a:latin typeface="Lato"/>
                <a:ea typeface="Lato"/>
                <a:cs typeface="Lato"/>
                <a:sym typeface="Lato"/>
              </a:rPr>
              <a:t>Quick intro to neuro-economics</a:t>
            </a:r>
          </a:p>
        </p:txBody>
      </p:sp>
      <p:sp>
        <p:nvSpPr>
          <p:cNvPr id="102" name="Shape 10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ZA" sz="4400" i="0" u="none" strike="noStrike" cap="none" dirty="0">
                <a:solidFill>
                  <a:schemeClr val="dk1"/>
                </a:solidFill>
                <a:latin typeface="Lato Light"/>
                <a:ea typeface="Lato Light"/>
                <a:cs typeface="Lato Light"/>
                <a:sym typeface="Lato Light"/>
              </a:rPr>
              <a:t>Today’s outline</a:t>
            </a:r>
            <a:endParaRPr sz="4400" i="0" u="none" strike="noStrike" cap="none" dirty="0">
              <a:solidFill>
                <a:schemeClr val="dk1"/>
              </a:solidFill>
              <a:latin typeface="Lato Light"/>
              <a:ea typeface="Lato Light"/>
              <a:cs typeface="Lato Light"/>
              <a:sym typeface="La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320"/>
        <p:cNvGrpSpPr/>
        <p:nvPr/>
      </p:nvGrpSpPr>
      <p:grpSpPr>
        <a:xfrm>
          <a:off x="0" y="0"/>
          <a:ext cx="0" cy="0"/>
          <a:chOff x="0" y="0"/>
          <a:chExt cx="0" cy="0"/>
        </a:xfrm>
      </p:grpSpPr>
      <p:sp>
        <p:nvSpPr>
          <p:cNvPr id="322" name="Shape 322"/>
          <p:cNvSpPr txBox="1">
            <a:spLocks noGrp="1"/>
          </p:cNvSpPr>
          <p:nvPr>
            <p:ph type="body" idx="1"/>
          </p:nvPr>
        </p:nvSpPr>
        <p:spPr>
          <a:xfrm>
            <a:off x="838200" y="1690825"/>
            <a:ext cx="10515600" cy="4351200"/>
          </a:xfrm>
          <a:prstGeom prst="rect">
            <a:avLst/>
          </a:prstGeom>
          <a:noFill/>
          <a:ln>
            <a:noFill/>
          </a:ln>
        </p:spPr>
        <p:txBody>
          <a:bodyPr spcFirstLastPara="1" wrap="square" lIns="91425" tIns="45700" rIns="91425" bIns="45700" anchor="t" anchorCtr="0">
            <a:noAutofit/>
          </a:bodyPr>
          <a:lstStyle/>
          <a:p>
            <a:pPr lvl="0" indent="-381000">
              <a:lnSpc>
                <a:spcPct val="130000"/>
              </a:lnSpc>
              <a:buSzPts val="2400"/>
              <a:buFont typeface="Lato"/>
              <a:buChar char="•"/>
            </a:pPr>
            <a:r>
              <a:rPr lang="en-ZA" sz="2400" dirty="0">
                <a:latin typeface="Lato"/>
                <a:ea typeface="Lato"/>
                <a:cs typeface="Lato"/>
                <a:sym typeface="Lato"/>
              </a:rPr>
              <a:t>Puzzle: </a:t>
            </a:r>
          </a:p>
          <a:p>
            <a:pPr lvl="1">
              <a:lnSpc>
                <a:spcPct val="130000"/>
              </a:lnSpc>
              <a:buFont typeface="Lato"/>
              <a:buChar char="•"/>
            </a:pPr>
            <a:r>
              <a:rPr lang="en-ZA" sz="2000" dirty="0">
                <a:latin typeface="Lato"/>
                <a:ea typeface="Lato"/>
                <a:cs typeface="Lato"/>
                <a:sym typeface="Lato"/>
              </a:rPr>
              <a:t>Most people think it is ethically justifiable to flip the switch (killing 1 person to save 5 lives), but not to push the large person off the footbridge</a:t>
            </a:r>
          </a:p>
          <a:p>
            <a:pPr lvl="0" indent="-381000">
              <a:lnSpc>
                <a:spcPct val="130000"/>
              </a:lnSpc>
              <a:buSzPts val="2400"/>
              <a:buFont typeface="Lato"/>
              <a:buChar char="•"/>
            </a:pPr>
            <a:r>
              <a:rPr lang="en-ZA" sz="2400" dirty="0">
                <a:latin typeface="Lato"/>
                <a:ea typeface="Lato"/>
                <a:cs typeface="Lato"/>
                <a:sym typeface="Lato"/>
              </a:rPr>
              <a:t>Philosophers and ethicist have proposed various rationalisations of different evaluations of “actuarially” identical scenarios</a:t>
            </a:r>
          </a:p>
          <a:p>
            <a:pPr lvl="0" indent="-381000">
              <a:lnSpc>
                <a:spcPct val="130000"/>
              </a:lnSpc>
              <a:buSzPts val="2400"/>
              <a:buFont typeface="Lato"/>
              <a:buChar char="•"/>
            </a:pPr>
            <a:r>
              <a:rPr lang="en-ZA" sz="2400" dirty="0">
                <a:latin typeface="Lato"/>
                <a:ea typeface="Lato"/>
                <a:cs typeface="Lato"/>
                <a:sym typeface="Lato"/>
              </a:rPr>
              <a:t>Neuroscientists found considering the different scenarios activated different parts of brain: </a:t>
            </a:r>
          </a:p>
          <a:p>
            <a:pPr lvl="1">
              <a:lnSpc>
                <a:spcPct val="130000"/>
              </a:lnSpc>
              <a:spcBef>
                <a:spcPts val="0"/>
              </a:spcBef>
              <a:buFont typeface="Lato"/>
              <a:buChar char="•"/>
            </a:pPr>
            <a:r>
              <a:rPr lang="en-ZA" sz="2000" dirty="0">
                <a:latin typeface="Lato"/>
                <a:ea typeface="Lato"/>
                <a:cs typeface="Lato"/>
                <a:sym typeface="Lato"/>
              </a:rPr>
              <a:t>Switch scenario (which required inflicting harm at a distance) activated the PFC, whereas Footbridge scenario (which required nearby harm) activated DRS</a:t>
            </a:r>
          </a:p>
        </p:txBody>
      </p:sp>
      <p:sp>
        <p:nvSpPr>
          <p:cNvPr id="321" name="Shape 32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ZA" sz="4400" i="0" u="none" strike="noStrike" cap="none" dirty="0">
                <a:solidFill>
                  <a:schemeClr val="dk1"/>
                </a:solidFill>
                <a:latin typeface="Lato Light"/>
                <a:ea typeface="Lato Light"/>
                <a:cs typeface="Lato Light"/>
                <a:sym typeface="Lato Light"/>
              </a:rPr>
              <a:t>Trolley dilemma</a:t>
            </a:r>
            <a:endParaRPr sz="4400" i="0" u="none" strike="noStrike" cap="none" dirty="0">
              <a:solidFill>
                <a:schemeClr val="dk1"/>
              </a:solidFill>
              <a:latin typeface="Lato Light"/>
              <a:ea typeface="Lato Light"/>
              <a:cs typeface="Lato Light"/>
              <a:sym typeface="Lato Light"/>
            </a:endParaRPr>
          </a:p>
        </p:txBody>
      </p:sp>
    </p:spTree>
    <p:extLst>
      <p:ext uri="{BB962C8B-B14F-4D97-AF65-F5344CB8AC3E}">
        <p14:creationId xmlns:p14="http://schemas.microsoft.com/office/powerpoint/2010/main" val="3198215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Shape 322"/>
          <p:cNvSpPr txBox="1">
            <a:spLocks noGrp="1"/>
          </p:cNvSpPr>
          <p:nvPr>
            <p:ph type="body" idx="1"/>
          </p:nvPr>
        </p:nvSpPr>
        <p:spPr>
          <a:xfrm>
            <a:off x="838200" y="1690825"/>
            <a:ext cx="10515600" cy="4351200"/>
          </a:xfrm>
          <a:prstGeom prst="rect">
            <a:avLst/>
          </a:prstGeom>
          <a:noFill/>
          <a:ln>
            <a:noFill/>
          </a:ln>
        </p:spPr>
        <p:txBody>
          <a:bodyPr spcFirstLastPara="1" wrap="square" lIns="91425" tIns="45700" rIns="91425" bIns="45700" anchor="t" anchorCtr="0">
            <a:noAutofit/>
          </a:bodyPr>
          <a:lstStyle/>
          <a:p>
            <a:pPr lvl="0" indent="-381000">
              <a:lnSpc>
                <a:spcPct val="130000"/>
              </a:lnSpc>
              <a:buSzPts val="2400"/>
              <a:buFont typeface="Lato"/>
              <a:buChar char="•"/>
            </a:pPr>
            <a:r>
              <a:rPr lang="en-ZA" sz="2400" dirty="0">
                <a:latin typeface="Lato"/>
                <a:ea typeface="Lato"/>
                <a:cs typeface="Lato"/>
                <a:sym typeface="Lato"/>
              </a:rPr>
              <a:t>Cohen (2005) hypothesises that emotional aversion to harming other humans evolved to allow early humans to aggregate more effectively into stable social structures</a:t>
            </a:r>
          </a:p>
          <a:p>
            <a:pPr lvl="0" indent="-381000">
              <a:lnSpc>
                <a:spcPct val="130000"/>
              </a:lnSpc>
              <a:buSzPts val="2400"/>
              <a:buFont typeface="Lato"/>
              <a:buChar char="•"/>
            </a:pPr>
            <a:r>
              <a:rPr lang="en-ZA" sz="2400" dirty="0">
                <a:latin typeface="Lato"/>
                <a:ea typeface="Lato"/>
                <a:cs typeface="Lato"/>
                <a:sym typeface="Lato"/>
              </a:rPr>
              <a:t>However, this adaptation arose during time when scope for aggression was limited to a stone’s throw (literally); no evolutionary pressure to develop emotional aversion to harming others at greater distances</a:t>
            </a:r>
          </a:p>
          <a:p>
            <a:pPr lvl="0" indent="-381000">
              <a:lnSpc>
                <a:spcPct val="130000"/>
              </a:lnSpc>
              <a:buSzPts val="2400"/>
              <a:buFont typeface="Lato"/>
              <a:buChar char="•"/>
            </a:pPr>
            <a:r>
              <a:rPr lang="en-ZA" sz="2400" dirty="0">
                <a:latin typeface="Lato"/>
                <a:ea typeface="Lato"/>
                <a:cs typeface="Lato"/>
                <a:sym typeface="Lato"/>
              </a:rPr>
              <a:t>This (and other similar issues) important for policy researchers:</a:t>
            </a:r>
          </a:p>
          <a:p>
            <a:pPr lvl="1">
              <a:lnSpc>
                <a:spcPct val="130000"/>
              </a:lnSpc>
              <a:buFont typeface="Lato"/>
              <a:buChar char="•"/>
            </a:pPr>
            <a:r>
              <a:rPr lang="en-ZA" sz="2000" dirty="0">
                <a:latin typeface="Lato"/>
                <a:ea typeface="Lato"/>
                <a:cs typeface="Lato"/>
                <a:sym typeface="Lato"/>
              </a:rPr>
              <a:t>Social policies often meant to protect us from emotions that once served us well but can now interfere with our welfare</a:t>
            </a:r>
          </a:p>
          <a:p>
            <a:pPr lvl="0" indent="-381000">
              <a:lnSpc>
                <a:spcPct val="130000"/>
              </a:lnSpc>
              <a:buSzPts val="2400"/>
              <a:buFont typeface="Lato"/>
              <a:buChar char="•"/>
            </a:pPr>
            <a:endParaRPr lang="en-ZA" sz="2400" dirty="0">
              <a:latin typeface="Lato"/>
              <a:ea typeface="Lato"/>
              <a:cs typeface="Lato"/>
              <a:sym typeface="Lato"/>
            </a:endParaRPr>
          </a:p>
        </p:txBody>
      </p:sp>
      <p:sp>
        <p:nvSpPr>
          <p:cNvPr id="321" name="Shape 32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ZA" sz="4400" i="0" u="none" strike="noStrike" cap="none" dirty="0">
                <a:solidFill>
                  <a:schemeClr val="dk1"/>
                </a:solidFill>
                <a:latin typeface="Lato Light"/>
                <a:ea typeface="Lato Light"/>
                <a:cs typeface="Lato Light"/>
                <a:sym typeface="Lato Light"/>
              </a:rPr>
              <a:t>Trolley dilemma</a:t>
            </a:r>
            <a:endParaRPr sz="4400" i="0" u="none" strike="noStrike" cap="none" dirty="0">
              <a:solidFill>
                <a:schemeClr val="dk1"/>
              </a:solidFill>
              <a:latin typeface="Lato Light"/>
              <a:ea typeface="Lato Light"/>
              <a:cs typeface="Lato Light"/>
              <a:sym typeface="Lato Light"/>
            </a:endParaRPr>
          </a:p>
        </p:txBody>
      </p:sp>
    </p:spTree>
    <p:extLst>
      <p:ext uri="{BB962C8B-B14F-4D97-AF65-F5344CB8AC3E}">
        <p14:creationId xmlns:p14="http://schemas.microsoft.com/office/powerpoint/2010/main" val="169345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Shape 97"/>
          <p:cNvSpPr txBox="1">
            <a:spLocks noGrp="1"/>
          </p:cNvSpPr>
          <p:nvPr>
            <p:ph type="body" idx="1"/>
          </p:nvPr>
        </p:nvSpPr>
        <p:spPr>
          <a:xfrm>
            <a:off x="838199" y="1825625"/>
            <a:ext cx="10945633" cy="4837568"/>
          </a:xfrm>
          <a:prstGeom prst="rect">
            <a:avLst/>
          </a:prstGeom>
          <a:noFill/>
          <a:ln>
            <a:noFill/>
          </a:ln>
        </p:spPr>
        <p:txBody>
          <a:bodyPr spcFirstLastPara="1" wrap="square" lIns="91425" tIns="45700" rIns="91425" bIns="45700" anchor="t" anchorCtr="0">
            <a:noAutofit/>
          </a:bodyPr>
          <a:lstStyle/>
          <a:p>
            <a:pPr marL="342900" indent="-342900" algn="just">
              <a:lnSpc>
                <a:spcPct val="100000"/>
              </a:lnSpc>
              <a:spcBef>
                <a:spcPts val="600"/>
              </a:spcBef>
              <a:buSzPct val="100000"/>
              <a:buFont typeface="Symbol" panose="05050102010706020507" pitchFamily="18" charset="2"/>
              <a:buChar char=""/>
            </a:pPr>
            <a:r>
              <a:rPr lang="en-ZA" sz="2200" b="1" dirty="0" err="1">
                <a:solidFill>
                  <a:schemeClr val="tx1"/>
                </a:solidFill>
                <a:effectLst/>
                <a:latin typeface="Lato" panose="020B0604020202020204" charset="0"/>
                <a:ea typeface="Calibri" panose="020F0502020204030204" pitchFamily="34" charset="0"/>
                <a:cs typeface="Arial" panose="020B0604020202020204" pitchFamily="34" charset="0"/>
              </a:rPr>
              <a:t>DellaVigna</a:t>
            </a:r>
            <a:r>
              <a:rPr lang="en-ZA" sz="2200" b="1" dirty="0">
                <a:solidFill>
                  <a:schemeClr val="tx1"/>
                </a:solidFill>
                <a:effectLst/>
                <a:latin typeface="Lato" panose="020B0604020202020204" charset="0"/>
                <a:ea typeface="Calibri" panose="020F0502020204030204" pitchFamily="34" charset="0"/>
                <a:cs typeface="Arial" panose="020B0604020202020204" pitchFamily="34" charset="0"/>
              </a:rPr>
              <a:t>, S., 2009. Psychology and economics: Evidence from the field. </a:t>
            </a:r>
            <a:r>
              <a:rPr lang="en-ZA" sz="2200" b="1" i="1" dirty="0">
                <a:solidFill>
                  <a:schemeClr val="tx1"/>
                </a:solidFill>
                <a:effectLst/>
                <a:latin typeface="Lato" panose="020B0604020202020204" charset="0"/>
                <a:ea typeface="Calibri" panose="020F0502020204030204" pitchFamily="34" charset="0"/>
                <a:cs typeface="Arial" panose="020B0604020202020204" pitchFamily="34" charset="0"/>
              </a:rPr>
              <a:t>Journal of Economic Literature</a:t>
            </a:r>
            <a:r>
              <a:rPr lang="en-ZA" sz="2200" b="1" dirty="0">
                <a:solidFill>
                  <a:schemeClr val="tx1"/>
                </a:solidFill>
                <a:effectLst/>
                <a:latin typeface="Lato" panose="020B0604020202020204" charset="0"/>
                <a:ea typeface="Calibri" panose="020F0502020204030204" pitchFamily="34" charset="0"/>
                <a:cs typeface="Arial" panose="020B0604020202020204" pitchFamily="34" charset="0"/>
              </a:rPr>
              <a:t>, 47(2): 315-72.</a:t>
            </a:r>
            <a:endParaRPr lang="en-ZA" sz="2200" b="1" dirty="0">
              <a:solidFill>
                <a:schemeClr val="tx1"/>
              </a:solidFill>
              <a:latin typeface="Lato" panose="020B0604020202020204" charset="0"/>
              <a:ea typeface="Calibri" panose="020F0502020204030204" pitchFamily="34" charset="0"/>
              <a:cs typeface="Times New Roman" panose="02020603050405020304" pitchFamily="18" charset="0"/>
            </a:endParaRPr>
          </a:p>
          <a:p>
            <a:pPr marL="342900" indent="-342900" algn="just">
              <a:lnSpc>
                <a:spcPct val="100000"/>
              </a:lnSpc>
              <a:spcBef>
                <a:spcPts val="600"/>
              </a:spcBef>
              <a:buSzPct val="100000"/>
              <a:buFont typeface="Symbol" panose="05050102010706020507" pitchFamily="18" charset="2"/>
              <a:buChar char=""/>
            </a:pPr>
            <a:r>
              <a:rPr lang="en-ZA" sz="2200" dirty="0">
                <a:solidFill>
                  <a:schemeClr val="tx1"/>
                </a:solidFill>
                <a:effectLst/>
                <a:latin typeface="Lato" panose="020B0604020202020204" charset="0"/>
                <a:ea typeface="Calibri" panose="020F0502020204030204" pitchFamily="34" charset="0"/>
                <a:cs typeface="Times New Roman" panose="02020603050405020304" pitchFamily="18" charset="0"/>
              </a:rPr>
              <a:t>Cohen, J.D., 2005. The vulcanization of the human brain: A neural perspective on interactions between cognition and emotion. </a:t>
            </a:r>
            <a:r>
              <a:rPr lang="en-ZA" sz="2200" i="1" dirty="0">
                <a:solidFill>
                  <a:schemeClr val="tx1"/>
                </a:solidFill>
                <a:effectLst/>
                <a:latin typeface="Lato" panose="020B0604020202020204" charset="0"/>
                <a:ea typeface="Calibri" panose="020F0502020204030204" pitchFamily="34" charset="0"/>
                <a:cs typeface="Times New Roman" panose="02020603050405020304" pitchFamily="18" charset="0"/>
              </a:rPr>
              <a:t>Journal of Economic Perspectives</a:t>
            </a:r>
            <a:r>
              <a:rPr lang="en-ZA" sz="2200" dirty="0">
                <a:solidFill>
                  <a:schemeClr val="tx1"/>
                </a:solidFill>
                <a:effectLst/>
                <a:latin typeface="Lato" panose="020B0604020202020204" charset="0"/>
                <a:ea typeface="Calibri" panose="020F0502020204030204" pitchFamily="34" charset="0"/>
                <a:cs typeface="Times New Roman" panose="02020603050405020304" pitchFamily="18" charset="0"/>
              </a:rPr>
              <a:t>, 19(4): 3-24.</a:t>
            </a:r>
          </a:p>
          <a:p>
            <a:pPr marL="342900" lvl="0" indent="-342900" algn="just">
              <a:lnSpc>
                <a:spcPct val="100000"/>
              </a:lnSpc>
              <a:spcBef>
                <a:spcPts val="600"/>
              </a:spcBef>
              <a:buSzPct val="100000"/>
              <a:buFont typeface="Symbol" panose="05050102010706020507" pitchFamily="18" charset="2"/>
              <a:buChar char=""/>
            </a:pPr>
            <a:r>
              <a:rPr lang="en-ZA" sz="2200" dirty="0">
                <a:solidFill>
                  <a:schemeClr val="tx1"/>
                </a:solidFill>
                <a:effectLst/>
                <a:latin typeface="Lato" panose="020B0604020202020204" charset="0"/>
                <a:ea typeface="Calibri" panose="020F0502020204030204" pitchFamily="34" charset="0"/>
                <a:cs typeface="Arial" panose="020B0604020202020204" pitchFamily="34" charset="0"/>
              </a:rPr>
              <a:t>Thaler, R.H., 2018. From cashews to nudges: The evolution of </a:t>
            </a:r>
            <a:r>
              <a:rPr lang="en-ZA" sz="2200" dirty="0" err="1">
                <a:solidFill>
                  <a:schemeClr val="tx1"/>
                </a:solidFill>
                <a:effectLst/>
                <a:latin typeface="Lato" panose="020B0604020202020204" charset="0"/>
                <a:ea typeface="Calibri" panose="020F0502020204030204" pitchFamily="34" charset="0"/>
                <a:cs typeface="Arial" panose="020B0604020202020204" pitchFamily="34" charset="0"/>
              </a:rPr>
              <a:t>behavioral</a:t>
            </a:r>
            <a:r>
              <a:rPr lang="en-ZA" sz="2200" dirty="0">
                <a:solidFill>
                  <a:schemeClr val="tx1"/>
                </a:solidFill>
                <a:effectLst/>
                <a:latin typeface="Lato" panose="020B0604020202020204" charset="0"/>
                <a:ea typeface="Calibri" panose="020F0502020204030204" pitchFamily="34" charset="0"/>
                <a:cs typeface="Arial" panose="020B0604020202020204" pitchFamily="34" charset="0"/>
              </a:rPr>
              <a:t> economics. </a:t>
            </a:r>
            <a:r>
              <a:rPr lang="en-ZA" sz="2200" i="1" dirty="0">
                <a:solidFill>
                  <a:schemeClr val="tx1"/>
                </a:solidFill>
                <a:effectLst/>
                <a:latin typeface="Lato" panose="020B0604020202020204" charset="0"/>
                <a:ea typeface="Calibri" panose="020F0502020204030204" pitchFamily="34" charset="0"/>
                <a:cs typeface="Arial" panose="020B0604020202020204" pitchFamily="34" charset="0"/>
              </a:rPr>
              <a:t>American Economic Review</a:t>
            </a:r>
            <a:r>
              <a:rPr lang="en-ZA" sz="2200" dirty="0">
                <a:solidFill>
                  <a:schemeClr val="tx1"/>
                </a:solidFill>
                <a:effectLst/>
                <a:latin typeface="Lato" panose="020B0604020202020204" charset="0"/>
                <a:ea typeface="Calibri" panose="020F0502020204030204" pitchFamily="34" charset="0"/>
                <a:cs typeface="Arial" panose="020B0604020202020204" pitchFamily="34" charset="0"/>
              </a:rPr>
              <a:t>, </a:t>
            </a:r>
            <a:r>
              <a:rPr lang="en-ZA" sz="2200" i="1" dirty="0">
                <a:solidFill>
                  <a:schemeClr val="tx1"/>
                </a:solidFill>
                <a:effectLst/>
                <a:latin typeface="Lato" panose="020B0604020202020204" charset="0"/>
                <a:ea typeface="Calibri" panose="020F0502020204030204" pitchFamily="34" charset="0"/>
                <a:cs typeface="Arial" panose="020B0604020202020204" pitchFamily="34" charset="0"/>
              </a:rPr>
              <a:t>108</a:t>
            </a:r>
            <a:r>
              <a:rPr lang="en-ZA" sz="2200" dirty="0">
                <a:solidFill>
                  <a:schemeClr val="tx1"/>
                </a:solidFill>
                <a:effectLst/>
                <a:latin typeface="Lato" panose="020B0604020202020204" charset="0"/>
                <a:ea typeface="Calibri" panose="020F0502020204030204" pitchFamily="34" charset="0"/>
                <a:cs typeface="Arial" panose="020B0604020202020204" pitchFamily="34" charset="0"/>
              </a:rPr>
              <a:t>(6): 1265-87.</a:t>
            </a:r>
            <a:endParaRPr lang="en-ZA" sz="2200" dirty="0">
              <a:solidFill>
                <a:schemeClr val="tx1"/>
              </a:solidFill>
              <a:latin typeface="Lato" panose="020B0604020202020204" charset="0"/>
              <a:ea typeface="Calibri" panose="020F0502020204030204" pitchFamily="34" charset="0"/>
              <a:cs typeface="Times New Roman" panose="02020603050405020304" pitchFamily="18" charset="0"/>
            </a:endParaRPr>
          </a:p>
          <a:p>
            <a:pPr marL="342900" indent="-342900" algn="just">
              <a:lnSpc>
                <a:spcPct val="100000"/>
              </a:lnSpc>
              <a:spcBef>
                <a:spcPts val="600"/>
              </a:spcBef>
              <a:buSzPct val="100000"/>
              <a:buFont typeface="Symbol" panose="05050102010706020507" pitchFamily="18" charset="2"/>
              <a:buChar char=""/>
            </a:pPr>
            <a:r>
              <a:rPr lang="en-ZA" sz="2200" dirty="0">
                <a:solidFill>
                  <a:schemeClr val="tx1"/>
                </a:solidFill>
                <a:effectLst/>
                <a:latin typeface="Lato" panose="020B0604020202020204" charset="0"/>
                <a:ea typeface="Calibri" panose="020F0502020204030204" pitchFamily="34" charset="0"/>
                <a:cs typeface="Times New Roman" panose="02020603050405020304" pitchFamily="18" charset="0"/>
              </a:rPr>
              <a:t>Rabin, M., 2013. An approach to incorporating psychology into economics. </a:t>
            </a:r>
            <a:r>
              <a:rPr lang="en-ZA" sz="2200" i="1" dirty="0">
                <a:solidFill>
                  <a:schemeClr val="tx1"/>
                </a:solidFill>
                <a:effectLst/>
                <a:latin typeface="Lato" panose="020B0604020202020204" charset="0"/>
                <a:ea typeface="Calibri" panose="020F0502020204030204" pitchFamily="34" charset="0"/>
                <a:cs typeface="Times New Roman" panose="02020603050405020304" pitchFamily="18" charset="0"/>
              </a:rPr>
              <a:t>American Economic Review</a:t>
            </a:r>
            <a:r>
              <a:rPr lang="en-ZA" sz="2200" dirty="0">
                <a:solidFill>
                  <a:schemeClr val="tx1"/>
                </a:solidFill>
                <a:effectLst/>
                <a:latin typeface="Lato" panose="020B0604020202020204" charset="0"/>
                <a:ea typeface="Calibri" panose="020F0502020204030204" pitchFamily="34" charset="0"/>
                <a:cs typeface="Times New Roman" panose="02020603050405020304" pitchFamily="18" charset="0"/>
              </a:rPr>
              <a:t>, 103(3): 617-22.</a:t>
            </a:r>
          </a:p>
          <a:p>
            <a:pPr marL="342900" indent="-342900" algn="just">
              <a:lnSpc>
                <a:spcPct val="100000"/>
              </a:lnSpc>
              <a:spcBef>
                <a:spcPts val="600"/>
              </a:spcBef>
              <a:buSzPct val="100000"/>
              <a:buFont typeface="Symbol" panose="05050102010706020507" pitchFamily="18" charset="2"/>
              <a:buChar char=""/>
            </a:pPr>
            <a:r>
              <a:rPr lang="en-ZA" sz="2200" dirty="0">
                <a:solidFill>
                  <a:schemeClr val="tx1"/>
                </a:solidFill>
                <a:effectLst/>
                <a:latin typeface="Lato" panose="020B0604020202020204" charset="0"/>
                <a:ea typeface="Calibri" panose="020F0502020204030204" pitchFamily="34" charset="0"/>
                <a:cs typeface="Times New Roman" panose="02020603050405020304" pitchFamily="18" charset="0"/>
              </a:rPr>
              <a:t>Rabin, M., 2002. A perspective on psychology and economics. </a:t>
            </a:r>
            <a:r>
              <a:rPr lang="en-ZA" sz="2200" i="1" dirty="0">
                <a:solidFill>
                  <a:schemeClr val="tx1"/>
                </a:solidFill>
                <a:effectLst/>
                <a:latin typeface="Lato" panose="020B0604020202020204" charset="0"/>
                <a:ea typeface="Calibri" panose="020F0502020204030204" pitchFamily="34" charset="0"/>
                <a:cs typeface="Times New Roman" panose="02020603050405020304" pitchFamily="18" charset="0"/>
              </a:rPr>
              <a:t>European Economic Review</a:t>
            </a:r>
            <a:r>
              <a:rPr lang="en-ZA" sz="2200" dirty="0">
                <a:solidFill>
                  <a:schemeClr val="tx1"/>
                </a:solidFill>
                <a:effectLst/>
                <a:latin typeface="Lato" panose="020B0604020202020204" charset="0"/>
                <a:ea typeface="Calibri" panose="020F0502020204030204" pitchFamily="34" charset="0"/>
                <a:cs typeface="Times New Roman" panose="02020603050405020304" pitchFamily="18" charset="0"/>
              </a:rPr>
              <a:t>, 46(4–5): 657–85.</a:t>
            </a:r>
            <a:endParaRPr lang="en-ZA" sz="2200" b="0" i="0" u="none" strike="noStrike" baseline="0" dirty="0">
              <a:solidFill>
                <a:schemeClr val="tx1"/>
              </a:solidFill>
              <a:latin typeface="Lato" panose="020B0604020202020204" charset="0"/>
            </a:endParaRPr>
          </a:p>
          <a:p>
            <a:pPr marL="342900" lvl="0" indent="-342900" algn="just">
              <a:lnSpc>
                <a:spcPct val="100000"/>
              </a:lnSpc>
              <a:spcBef>
                <a:spcPts val="600"/>
              </a:spcBef>
              <a:buSzPct val="100000"/>
              <a:buFont typeface="Symbol" panose="05050102010706020507" pitchFamily="18" charset="2"/>
              <a:buChar char=""/>
            </a:pPr>
            <a:r>
              <a:rPr lang="en-ZA" sz="2200" spc="-25" dirty="0">
                <a:solidFill>
                  <a:schemeClr val="tx1"/>
                </a:solidFill>
                <a:effectLst/>
                <a:latin typeface="Lato" panose="020B0604020202020204" charset="0"/>
                <a:ea typeface="Calibri" panose="020F0502020204030204" pitchFamily="34" charset="0"/>
                <a:cs typeface="Helvetica" panose="020B0604020202020204" pitchFamily="34" charset="0"/>
              </a:rPr>
              <a:t>Stigler, G., &amp; Becker, G., 1977. De </a:t>
            </a:r>
            <a:r>
              <a:rPr lang="en-ZA" sz="2200" spc="-25" dirty="0" err="1">
                <a:solidFill>
                  <a:schemeClr val="tx1"/>
                </a:solidFill>
                <a:latin typeface="Lato" panose="020B0604020202020204" charset="0"/>
                <a:ea typeface="Calibri" panose="020F0502020204030204" pitchFamily="34" charset="0"/>
                <a:cs typeface="Helvetica" panose="020B0604020202020204" pitchFamily="34" charset="0"/>
              </a:rPr>
              <a:t>g</a:t>
            </a:r>
            <a:r>
              <a:rPr lang="en-ZA" sz="2200" spc="-25" dirty="0" err="1">
                <a:solidFill>
                  <a:schemeClr val="tx1"/>
                </a:solidFill>
                <a:effectLst/>
                <a:latin typeface="Lato" panose="020B0604020202020204" charset="0"/>
                <a:ea typeface="Calibri" panose="020F0502020204030204" pitchFamily="34" charset="0"/>
                <a:cs typeface="Helvetica" panose="020B0604020202020204" pitchFamily="34" charset="0"/>
              </a:rPr>
              <a:t>ustibus</a:t>
            </a:r>
            <a:r>
              <a:rPr lang="en-ZA" sz="2200" spc="-25" dirty="0">
                <a:solidFill>
                  <a:schemeClr val="tx1"/>
                </a:solidFill>
                <a:effectLst/>
                <a:latin typeface="Lato" panose="020B0604020202020204" charset="0"/>
                <a:ea typeface="Calibri" panose="020F0502020204030204" pitchFamily="34" charset="0"/>
                <a:cs typeface="Helvetica" panose="020B0604020202020204" pitchFamily="34" charset="0"/>
              </a:rPr>
              <a:t> non </a:t>
            </a:r>
            <a:r>
              <a:rPr lang="en-ZA" sz="2200" spc="-25" dirty="0" err="1">
                <a:solidFill>
                  <a:schemeClr val="tx1"/>
                </a:solidFill>
                <a:effectLst/>
                <a:latin typeface="Lato" panose="020B0604020202020204" charset="0"/>
                <a:ea typeface="Calibri" panose="020F0502020204030204" pitchFamily="34" charset="0"/>
                <a:cs typeface="Helvetica" panose="020B0604020202020204" pitchFamily="34" charset="0"/>
              </a:rPr>
              <a:t>est</a:t>
            </a:r>
            <a:r>
              <a:rPr lang="en-ZA" sz="2200" spc="-25" dirty="0">
                <a:solidFill>
                  <a:schemeClr val="tx1"/>
                </a:solidFill>
                <a:effectLst/>
                <a:latin typeface="Lato" panose="020B0604020202020204" charset="0"/>
                <a:ea typeface="Calibri" panose="020F0502020204030204" pitchFamily="34" charset="0"/>
                <a:cs typeface="Helvetica" panose="020B0604020202020204" pitchFamily="34" charset="0"/>
              </a:rPr>
              <a:t> </a:t>
            </a:r>
            <a:r>
              <a:rPr lang="en-ZA" sz="2200" spc="-25" dirty="0" err="1">
                <a:solidFill>
                  <a:schemeClr val="tx1"/>
                </a:solidFill>
                <a:effectLst/>
                <a:latin typeface="Lato" panose="020B0604020202020204" charset="0"/>
                <a:ea typeface="Calibri" panose="020F0502020204030204" pitchFamily="34" charset="0"/>
                <a:cs typeface="Helvetica" panose="020B0604020202020204" pitchFamily="34" charset="0"/>
              </a:rPr>
              <a:t>disputandum</a:t>
            </a:r>
            <a:r>
              <a:rPr lang="en-ZA" sz="2200" spc="-25" dirty="0">
                <a:solidFill>
                  <a:schemeClr val="tx1"/>
                </a:solidFill>
                <a:effectLst/>
                <a:latin typeface="Lato" panose="020B0604020202020204" charset="0"/>
                <a:ea typeface="Calibri" panose="020F0502020204030204" pitchFamily="34" charset="0"/>
                <a:cs typeface="Helvetica" panose="020B0604020202020204" pitchFamily="34" charset="0"/>
              </a:rPr>
              <a:t>. </a:t>
            </a:r>
            <a:r>
              <a:rPr lang="en-ZA" sz="2200" i="1" dirty="0">
                <a:solidFill>
                  <a:schemeClr val="tx1"/>
                </a:solidFill>
                <a:effectLst/>
                <a:latin typeface="Lato" panose="020B0604020202020204" charset="0"/>
                <a:ea typeface="Calibri" panose="020F0502020204030204" pitchFamily="34" charset="0"/>
                <a:cs typeface="Times New Roman" panose="02020603050405020304" pitchFamily="18" charset="0"/>
              </a:rPr>
              <a:t> American Economic Review</a:t>
            </a:r>
            <a:r>
              <a:rPr lang="en-ZA" sz="2200" dirty="0">
                <a:solidFill>
                  <a:schemeClr val="tx1"/>
                </a:solidFill>
                <a:effectLst/>
                <a:latin typeface="Lato" panose="020B0604020202020204" charset="0"/>
                <a:ea typeface="Calibri" panose="020F0502020204030204" pitchFamily="34" charset="0"/>
                <a:cs typeface="Times New Roman" panose="02020603050405020304" pitchFamily="18" charset="0"/>
              </a:rPr>
              <a:t>, 67(2): 76-90. </a:t>
            </a:r>
          </a:p>
          <a:p>
            <a:pPr marL="50800" indent="0" algn="l">
              <a:lnSpc>
                <a:spcPct val="100000"/>
              </a:lnSpc>
              <a:spcBef>
                <a:spcPts val="600"/>
              </a:spcBef>
              <a:buNone/>
            </a:pPr>
            <a:endParaRPr sz="2200" i="0" u="none" strike="noStrike" cap="none" dirty="0">
              <a:solidFill>
                <a:schemeClr val="dk1"/>
              </a:solidFill>
              <a:latin typeface="Lato"/>
              <a:ea typeface="Lato"/>
              <a:cs typeface="Lato"/>
              <a:sym typeface="Lato"/>
            </a:endParaRPr>
          </a:p>
        </p:txBody>
      </p:sp>
      <p:sp>
        <p:nvSpPr>
          <p:cNvPr id="96" name="Shape 9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dirty="0">
                <a:latin typeface="Lato Light"/>
                <a:ea typeface="Lato Light"/>
                <a:cs typeface="Lato Light"/>
                <a:sym typeface="Lato Light"/>
              </a:rPr>
              <a:t>Reading list</a:t>
            </a:r>
            <a:endParaRPr dirty="0">
              <a:latin typeface="Lato Light"/>
              <a:ea typeface="Lato Light"/>
              <a:cs typeface="Lato Light"/>
              <a:sym typeface="Lato Light"/>
            </a:endParaRPr>
          </a:p>
        </p:txBody>
      </p:sp>
    </p:spTree>
    <p:extLst>
      <p:ext uri="{BB962C8B-B14F-4D97-AF65-F5344CB8AC3E}">
        <p14:creationId xmlns:p14="http://schemas.microsoft.com/office/powerpoint/2010/main" val="4280349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08"/>
        <p:cNvGrpSpPr/>
        <p:nvPr/>
      </p:nvGrpSpPr>
      <p:grpSpPr>
        <a:xfrm>
          <a:off x="0" y="0"/>
          <a:ext cx="0" cy="0"/>
          <a:chOff x="0" y="0"/>
          <a:chExt cx="0" cy="0"/>
        </a:xfrm>
      </p:grpSpPr>
      <p:sp>
        <p:nvSpPr>
          <p:cNvPr id="110" name="Shape 110"/>
          <p:cNvSpPr txBox="1">
            <a:spLocks noGrp="1"/>
          </p:cNvSpPr>
          <p:nvPr>
            <p:ph type="body" idx="1"/>
          </p:nvPr>
        </p:nvSpPr>
        <p:spPr>
          <a:xfrm>
            <a:off x="838200" y="1520825"/>
            <a:ext cx="10515600" cy="4840500"/>
          </a:xfrm>
          <a:prstGeom prst="rect">
            <a:avLst/>
          </a:prstGeom>
          <a:noFill/>
          <a:ln>
            <a:noFill/>
          </a:ln>
        </p:spPr>
        <p:txBody>
          <a:bodyPr spcFirstLastPara="1" wrap="square" lIns="91425" tIns="45700" rIns="91425" bIns="45700" anchor="t" anchorCtr="0">
            <a:noAutofit/>
          </a:bodyPr>
          <a:lstStyle/>
          <a:p>
            <a:pPr marL="228600" marR="0" lvl="0" indent="-217170" algn="l" rtl="0">
              <a:lnSpc>
                <a:spcPct val="115000"/>
              </a:lnSpc>
              <a:spcBef>
                <a:spcPts val="0"/>
              </a:spcBef>
              <a:spcAft>
                <a:spcPts val="0"/>
              </a:spcAft>
              <a:buClr>
                <a:schemeClr val="dk1"/>
              </a:buClr>
              <a:buSzPct val="86000"/>
              <a:buFont typeface="Lato"/>
              <a:buChar char="•"/>
            </a:pPr>
            <a:r>
              <a:rPr lang="en-ZA" sz="2200" i="0" u="none" strike="noStrike" cap="none" dirty="0">
                <a:solidFill>
                  <a:schemeClr val="dk1"/>
                </a:solidFill>
                <a:latin typeface="Lato"/>
                <a:ea typeface="Lato"/>
                <a:cs typeface="Lato"/>
                <a:sym typeface="Lato"/>
              </a:rPr>
              <a:t>Economics is a social science that studies market forces and how people respond to such forces</a:t>
            </a:r>
            <a:endParaRPr sz="2200" dirty="0">
              <a:latin typeface="Lato"/>
              <a:ea typeface="Lato"/>
              <a:cs typeface="Lato"/>
              <a:sym typeface="Lato"/>
            </a:endParaRPr>
          </a:p>
          <a:p>
            <a:pPr marL="228600" marR="0" lvl="0" indent="-217170" algn="l" rtl="0">
              <a:lnSpc>
                <a:spcPct val="115000"/>
              </a:lnSpc>
              <a:spcBef>
                <a:spcPts val="1000"/>
              </a:spcBef>
              <a:spcAft>
                <a:spcPts val="0"/>
              </a:spcAft>
              <a:buClr>
                <a:schemeClr val="dk1"/>
              </a:buClr>
              <a:buSzPct val="86000"/>
              <a:buFont typeface="Lato"/>
              <a:buChar char="•"/>
            </a:pPr>
            <a:r>
              <a:rPr lang="en-ZA" sz="2200" i="0" u="none" strike="noStrike" cap="none" dirty="0">
                <a:solidFill>
                  <a:schemeClr val="dk1"/>
                </a:solidFill>
                <a:latin typeface="Lato"/>
                <a:ea typeface="Lato"/>
                <a:cs typeface="Lato"/>
                <a:sym typeface="Lato"/>
              </a:rPr>
              <a:t>Classical economic theories premised on notion that people behave rationally</a:t>
            </a:r>
            <a:endParaRPr sz="2200" i="0" u="none" strike="noStrike" cap="none" dirty="0">
              <a:solidFill>
                <a:schemeClr val="dk1"/>
              </a:solidFill>
              <a:latin typeface="Lato"/>
              <a:ea typeface="Lato"/>
              <a:cs typeface="Lato"/>
              <a:sym typeface="Lato"/>
            </a:endParaRPr>
          </a:p>
          <a:p>
            <a:pPr marL="685800" marR="0" lvl="1" indent="-238759" algn="l" rtl="0">
              <a:lnSpc>
                <a:spcPct val="115000"/>
              </a:lnSpc>
              <a:spcBef>
                <a:spcPts val="500"/>
              </a:spcBef>
              <a:spcAft>
                <a:spcPts val="0"/>
              </a:spcAft>
              <a:buClr>
                <a:schemeClr val="dk1"/>
              </a:buClr>
              <a:buSzPct val="86000"/>
              <a:buFont typeface="Lato Light"/>
              <a:buChar char="•"/>
            </a:pPr>
            <a:r>
              <a:rPr lang="en-ZA" sz="2200" i="0" u="none" strike="noStrike" cap="none" dirty="0">
                <a:solidFill>
                  <a:schemeClr val="dk1"/>
                </a:solidFill>
                <a:latin typeface="Lato Light"/>
                <a:ea typeface="Lato Light"/>
                <a:cs typeface="Lato Light"/>
                <a:sym typeface="Lato Light"/>
              </a:rPr>
              <a:t>They have (</a:t>
            </a:r>
            <a:r>
              <a:rPr lang="en-ZA" sz="2200" dirty="0">
                <a:latin typeface="Lato Light"/>
                <a:ea typeface="Lato Light"/>
                <a:cs typeface="Lato Light"/>
                <a:sym typeface="Lato Light"/>
              </a:rPr>
              <a:t>well-behaved) </a:t>
            </a:r>
            <a:r>
              <a:rPr lang="en-ZA" sz="2200" i="0" u="none" strike="noStrike" cap="none" dirty="0">
                <a:solidFill>
                  <a:schemeClr val="dk1"/>
                </a:solidFill>
                <a:latin typeface="Lato Light"/>
                <a:ea typeface="Lato Light"/>
                <a:cs typeface="Lato Light"/>
                <a:sym typeface="Lato Light"/>
              </a:rPr>
              <a:t>preferences</a:t>
            </a:r>
            <a:endParaRPr sz="2200" dirty="0">
              <a:latin typeface="Lato Light"/>
              <a:ea typeface="Lato Light"/>
              <a:cs typeface="Lato Light"/>
              <a:sym typeface="Lato Light"/>
            </a:endParaRPr>
          </a:p>
          <a:p>
            <a:pPr marL="685800" marR="0" lvl="1" indent="-238759" algn="l" rtl="0">
              <a:lnSpc>
                <a:spcPct val="115000"/>
              </a:lnSpc>
              <a:spcBef>
                <a:spcPts val="500"/>
              </a:spcBef>
              <a:spcAft>
                <a:spcPts val="0"/>
              </a:spcAft>
              <a:buClr>
                <a:schemeClr val="dk1"/>
              </a:buClr>
              <a:buSzPct val="86000"/>
              <a:buFont typeface="Lato Light"/>
              <a:buChar char="•"/>
            </a:pPr>
            <a:r>
              <a:rPr lang="en-ZA" sz="2200" i="0" u="none" strike="noStrike" cap="none" dirty="0">
                <a:solidFill>
                  <a:schemeClr val="dk1"/>
                </a:solidFill>
                <a:latin typeface="Lato Light"/>
                <a:ea typeface="Lato Light"/>
                <a:cs typeface="Lato Light"/>
                <a:sym typeface="Lato Light"/>
              </a:rPr>
              <a:t>They process all available information appropriately</a:t>
            </a:r>
            <a:endParaRPr sz="2200" i="0" u="none" strike="noStrike" cap="none" dirty="0">
              <a:solidFill>
                <a:schemeClr val="dk1"/>
              </a:solidFill>
              <a:latin typeface="Lato Light"/>
              <a:ea typeface="Lato Light"/>
              <a:cs typeface="Lato Light"/>
              <a:sym typeface="Lato Light"/>
            </a:endParaRPr>
          </a:p>
          <a:p>
            <a:pPr marL="685800" marR="0" lvl="1" indent="-238759" algn="l" rtl="0">
              <a:lnSpc>
                <a:spcPct val="115000"/>
              </a:lnSpc>
              <a:spcBef>
                <a:spcPts val="500"/>
              </a:spcBef>
              <a:spcAft>
                <a:spcPts val="0"/>
              </a:spcAft>
              <a:buClr>
                <a:schemeClr val="dk1"/>
              </a:buClr>
              <a:buSzPct val="86000"/>
              <a:buFont typeface="Lato Light"/>
              <a:buChar char="•"/>
            </a:pPr>
            <a:r>
              <a:rPr lang="en-ZA" sz="2200" i="0" u="none" strike="noStrike" cap="none" dirty="0">
                <a:solidFill>
                  <a:schemeClr val="dk1"/>
                </a:solidFill>
                <a:latin typeface="Lato Light"/>
                <a:ea typeface="Lato Light"/>
                <a:cs typeface="Lato Light"/>
                <a:sym typeface="Lato Light"/>
              </a:rPr>
              <a:t>They make decisions that maximise expected welfare given constraints</a:t>
            </a:r>
            <a:endParaRPr sz="2200" dirty="0">
              <a:latin typeface="Lato Light"/>
              <a:ea typeface="Lato Light"/>
              <a:cs typeface="Lato Light"/>
              <a:sym typeface="Lato Light"/>
            </a:endParaRPr>
          </a:p>
          <a:p>
            <a:pPr marL="228600" marR="0" lvl="0" indent="-217170" algn="l" rtl="0">
              <a:lnSpc>
                <a:spcPct val="115000"/>
              </a:lnSpc>
              <a:spcBef>
                <a:spcPts val="1000"/>
              </a:spcBef>
              <a:spcAft>
                <a:spcPts val="0"/>
              </a:spcAft>
              <a:buClr>
                <a:schemeClr val="dk1"/>
              </a:buClr>
              <a:buSzPct val="86000"/>
              <a:buFont typeface="Lato"/>
              <a:buChar char="•"/>
            </a:pPr>
            <a:r>
              <a:rPr lang="en-ZA" sz="2200" dirty="0">
                <a:latin typeface="Lato"/>
                <a:ea typeface="Lato"/>
                <a:cs typeface="Lato"/>
                <a:sym typeface="Lato"/>
              </a:rPr>
              <a:t>These assumptions can produce very powerful and insightful models that help us understand, predict and influence human behaviour</a:t>
            </a:r>
          </a:p>
          <a:p>
            <a:pPr marL="228600" marR="0" lvl="0" indent="-217170" algn="l" rtl="0">
              <a:lnSpc>
                <a:spcPct val="115000"/>
              </a:lnSpc>
              <a:spcBef>
                <a:spcPts val="1000"/>
              </a:spcBef>
              <a:spcAft>
                <a:spcPts val="0"/>
              </a:spcAft>
              <a:buClr>
                <a:schemeClr val="dk1"/>
              </a:buClr>
              <a:buSzPct val="86000"/>
              <a:buFont typeface="Lato"/>
              <a:buChar char="•"/>
            </a:pPr>
            <a:r>
              <a:rPr lang="en-ZA" sz="2200" dirty="0">
                <a:latin typeface="Lato"/>
                <a:ea typeface="Lato"/>
                <a:cs typeface="Lato"/>
                <a:sym typeface="Lato"/>
              </a:rPr>
              <a:t>However, such models assume that </a:t>
            </a:r>
            <a:r>
              <a:rPr lang="en-ZA" sz="2200" i="0" u="none" strike="noStrike" cap="none" dirty="0">
                <a:solidFill>
                  <a:schemeClr val="dk1"/>
                </a:solidFill>
                <a:latin typeface="Lato"/>
                <a:ea typeface="Lato"/>
                <a:cs typeface="Lato"/>
                <a:sym typeface="Lato"/>
              </a:rPr>
              <a:t>people have unlimited time and computing ability when making decisions</a:t>
            </a:r>
            <a:endParaRPr sz="2200" dirty="0">
              <a:latin typeface="Lato"/>
              <a:ea typeface="Lato"/>
              <a:cs typeface="Lato"/>
              <a:sym typeface="Lato"/>
            </a:endParaRPr>
          </a:p>
          <a:p>
            <a:pPr marL="685800" marR="0" lvl="1" indent="-99059" algn="l" rtl="0">
              <a:lnSpc>
                <a:spcPct val="115000"/>
              </a:lnSpc>
              <a:spcBef>
                <a:spcPts val="500"/>
              </a:spcBef>
              <a:spcAft>
                <a:spcPts val="0"/>
              </a:spcAft>
              <a:buClr>
                <a:schemeClr val="dk1"/>
              </a:buClr>
              <a:buSzPts val="2040"/>
              <a:buFont typeface="Arial"/>
              <a:buNone/>
            </a:pPr>
            <a:endParaRPr sz="2200" b="0" i="0" u="none" strike="noStrike" cap="none" dirty="0">
              <a:solidFill>
                <a:schemeClr val="dk1"/>
              </a:solidFill>
              <a:latin typeface="Calibri"/>
              <a:ea typeface="Calibri"/>
              <a:cs typeface="Calibri"/>
              <a:sym typeface="Calibri"/>
            </a:endParaRPr>
          </a:p>
        </p:txBody>
      </p:sp>
      <p:sp>
        <p:nvSpPr>
          <p:cNvPr id="109" name="Shape 10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ZA" sz="4400" i="0" u="none" strike="noStrike" cap="none">
                <a:solidFill>
                  <a:schemeClr val="dk1"/>
                </a:solidFill>
                <a:latin typeface="Lato Light"/>
                <a:ea typeface="Lato Light"/>
                <a:cs typeface="Lato Light"/>
                <a:sym typeface="Lato Light"/>
              </a:rPr>
              <a:t>Classical economics</a:t>
            </a:r>
            <a:endParaRPr sz="4400" i="0" u="none" strike="noStrike" cap="none">
              <a:solidFill>
                <a:schemeClr val="dk1"/>
              </a:solidFill>
              <a:latin typeface="Lato Light"/>
              <a:ea typeface="Lato Light"/>
              <a:cs typeface="Lato Light"/>
              <a:sym typeface="La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15"/>
        <p:cNvGrpSpPr/>
        <p:nvPr/>
      </p:nvGrpSpPr>
      <p:grpSpPr>
        <a:xfrm>
          <a:off x="0" y="0"/>
          <a:ext cx="0" cy="0"/>
          <a:chOff x="0" y="0"/>
          <a:chExt cx="0" cy="0"/>
        </a:xfrm>
      </p:grpSpPr>
      <p:sp>
        <p:nvSpPr>
          <p:cNvPr id="117" name="Shape 117"/>
          <p:cNvSpPr txBox="1">
            <a:spLocks noGrp="1"/>
          </p:cNvSpPr>
          <p:nvPr>
            <p:ph type="body" idx="1"/>
          </p:nvPr>
        </p:nvSpPr>
        <p:spPr>
          <a:xfrm>
            <a:off x="838200" y="1520825"/>
            <a:ext cx="11174506" cy="4840500"/>
          </a:xfrm>
          <a:prstGeom prst="rect">
            <a:avLst/>
          </a:prstGeom>
          <a:noFill/>
          <a:ln>
            <a:noFill/>
          </a:ln>
        </p:spPr>
        <p:txBody>
          <a:bodyPr spcFirstLastPara="1" wrap="square" lIns="91425" tIns="45700" rIns="91425" bIns="45700" anchor="t" anchorCtr="0">
            <a:noAutofit/>
          </a:bodyPr>
          <a:lstStyle/>
          <a:p>
            <a:pPr marL="228600" marR="0" lvl="0" indent="-191135" algn="l" rtl="0">
              <a:lnSpc>
                <a:spcPct val="100000"/>
              </a:lnSpc>
              <a:spcBef>
                <a:spcPts val="0"/>
              </a:spcBef>
              <a:spcAft>
                <a:spcPts val="0"/>
              </a:spcAft>
              <a:buClr>
                <a:schemeClr val="dk1"/>
              </a:buClr>
              <a:buSzPct val="86000"/>
              <a:buFont typeface="Lato"/>
              <a:buChar char="•"/>
            </a:pPr>
            <a:r>
              <a:rPr lang="en-ZA" sz="2000" i="0" u="none" strike="noStrike" cap="none" dirty="0">
                <a:solidFill>
                  <a:schemeClr val="dk1"/>
                </a:solidFill>
                <a:latin typeface="Lato"/>
                <a:ea typeface="Lato"/>
                <a:cs typeface="Lato"/>
                <a:sym typeface="Lato"/>
              </a:rPr>
              <a:t>In reality, some decisions are made when individuals are </a:t>
            </a:r>
            <a:r>
              <a:rPr lang="en-ZA" sz="2000" dirty="0">
                <a:latin typeface="Lato"/>
                <a:ea typeface="Lato"/>
                <a:cs typeface="Lato"/>
                <a:sym typeface="Lato"/>
              </a:rPr>
              <a:t>impatient, </a:t>
            </a:r>
            <a:r>
              <a:rPr lang="en-ZA" sz="2000" i="0" u="none" strike="noStrike" cap="none" dirty="0">
                <a:solidFill>
                  <a:schemeClr val="dk1"/>
                </a:solidFill>
                <a:latin typeface="Lato"/>
                <a:ea typeface="Lato"/>
                <a:cs typeface="Lato"/>
                <a:sym typeface="Lato"/>
              </a:rPr>
              <a:t>angry, distracted, hungry, drunk, etc.</a:t>
            </a:r>
            <a:endParaRPr sz="2000" dirty="0">
              <a:latin typeface="Lato"/>
              <a:ea typeface="Lato"/>
              <a:cs typeface="Lato"/>
              <a:sym typeface="Lato"/>
            </a:endParaRPr>
          </a:p>
          <a:p>
            <a:pPr marL="228600" marR="0" lvl="0" indent="-191135" algn="l" rtl="0">
              <a:lnSpc>
                <a:spcPct val="100000"/>
              </a:lnSpc>
              <a:spcBef>
                <a:spcPts val="1000"/>
              </a:spcBef>
              <a:spcAft>
                <a:spcPts val="0"/>
              </a:spcAft>
              <a:buClr>
                <a:schemeClr val="dk1"/>
              </a:buClr>
              <a:buSzPct val="86000"/>
              <a:buFont typeface="Lato"/>
              <a:buChar char="•"/>
            </a:pPr>
            <a:r>
              <a:rPr lang="en-ZA" sz="2000" i="0" u="none" strike="noStrike" cap="none" dirty="0">
                <a:solidFill>
                  <a:schemeClr val="dk1"/>
                </a:solidFill>
                <a:latin typeface="Lato"/>
                <a:ea typeface="Lato"/>
                <a:cs typeface="Lato"/>
                <a:sym typeface="Lato"/>
              </a:rPr>
              <a:t>Classical economics have traditionally viewed such psychological “quirks” as random errors that:</a:t>
            </a:r>
            <a:endParaRPr sz="2000" dirty="0">
              <a:latin typeface="Lato"/>
              <a:ea typeface="Lato"/>
              <a:cs typeface="Lato"/>
              <a:sym typeface="Lato"/>
            </a:endParaRPr>
          </a:p>
          <a:p>
            <a:pPr marL="685800" marR="0" lvl="1" indent="-214630" algn="l" rtl="0">
              <a:lnSpc>
                <a:spcPct val="100000"/>
              </a:lnSpc>
              <a:spcBef>
                <a:spcPts val="500"/>
              </a:spcBef>
              <a:spcAft>
                <a:spcPts val="0"/>
              </a:spcAft>
              <a:buClr>
                <a:schemeClr val="dk1"/>
              </a:buClr>
              <a:buSzPct val="86000"/>
              <a:buFont typeface="Lato Light"/>
              <a:buChar char="•"/>
            </a:pPr>
            <a:r>
              <a:rPr lang="en-ZA" sz="2000" i="0" u="none" strike="noStrike" cap="none" dirty="0">
                <a:solidFill>
                  <a:schemeClr val="dk1"/>
                </a:solidFill>
                <a:latin typeface="Lato Light"/>
                <a:ea typeface="Lato Light"/>
                <a:cs typeface="Lato Light"/>
                <a:sym typeface="Lato Light"/>
              </a:rPr>
              <a:t>cancel out in large groups of people</a:t>
            </a:r>
            <a:endParaRPr sz="2000" dirty="0">
              <a:latin typeface="Lato Light"/>
              <a:ea typeface="Lato Light"/>
              <a:cs typeface="Lato Light"/>
              <a:sym typeface="Lato Light"/>
            </a:endParaRPr>
          </a:p>
          <a:p>
            <a:pPr marL="685800" marR="0" lvl="1" indent="-214630" algn="l" rtl="0">
              <a:lnSpc>
                <a:spcPct val="100000"/>
              </a:lnSpc>
              <a:spcBef>
                <a:spcPts val="500"/>
              </a:spcBef>
              <a:spcAft>
                <a:spcPts val="0"/>
              </a:spcAft>
              <a:buClr>
                <a:schemeClr val="dk1"/>
              </a:buClr>
              <a:buSzPct val="86000"/>
              <a:buFont typeface="Lato Light"/>
              <a:buChar char="•"/>
            </a:pPr>
            <a:r>
              <a:rPr lang="en-ZA" sz="2000" i="0" u="none" strike="noStrike" cap="none" dirty="0">
                <a:solidFill>
                  <a:schemeClr val="dk1"/>
                </a:solidFill>
                <a:latin typeface="Lato Light"/>
                <a:ea typeface="Lato Light"/>
                <a:cs typeface="Lato Light"/>
                <a:sym typeface="Lato Light"/>
              </a:rPr>
              <a:t>disappear as people and society learn from their mistakes</a:t>
            </a:r>
            <a:endParaRPr sz="2000" dirty="0">
              <a:latin typeface="Lato Light"/>
              <a:ea typeface="Lato Light"/>
              <a:cs typeface="Lato Light"/>
              <a:sym typeface="Lato Light"/>
            </a:endParaRPr>
          </a:p>
          <a:p>
            <a:pPr marL="685800" marR="0" lvl="1" indent="-214630" algn="l" rtl="0">
              <a:lnSpc>
                <a:spcPct val="100000"/>
              </a:lnSpc>
              <a:spcBef>
                <a:spcPts val="500"/>
              </a:spcBef>
              <a:spcAft>
                <a:spcPts val="0"/>
              </a:spcAft>
              <a:buClr>
                <a:schemeClr val="dk1"/>
              </a:buClr>
              <a:buSzPct val="86000"/>
              <a:buFont typeface="Lato Light"/>
              <a:buChar char="•"/>
            </a:pPr>
            <a:r>
              <a:rPr lang="en-ZA" sz="2000" i="0" u="none" strike="noStrike" cap="none" dirty="0">
                <a:solidFill>
                  <a:schemeClr val="dk1"/>
                </a:solidFill>
                <a:latin typeface="Lato Light"/>
                <a:ea typeface="Lato Light"/>
                <a:cs typeface="Lato Light"/>
                <a:sym typeface="Lato Light"/>
              </a:rPr>
              <a:t>are ultimately not of first order importance</a:t>
            </a:r>
            <a:endParaRPr sz="2000" dirty="0">
              <a:latin typeface="Lato Light"/>
              <a:ea typeface="Lato Light"/>
              <a:cs typeface="Lato Light"/>
              <a:sym typeface="Lato Light"/>
            </a:endParaRPr>
          </a:p>
          <a:p>
            <a:pPr marL="228600" marR="0" lvl="0" indent="-191135" algn="l" rtl="0">
              <a:lnSpc>
                <a:spcPct val="100000"/>
              </a:lnSpc>
              <a:spcBef>
                <a:spcPts val="1000"/>
              </a:spcBef>
              <a:spcAft>
                <a:spcPts val="0"/>
              </a:spcAft>
              <a:buClr>
                <a:schemeClr val="dk1"/>
              </a:buClr>
              <a:buSzPct val="86000"/>
              <a:buFont typeface="Lato"/>
              <a:buChar char="•"/>
            </a:pPr>
            <a:r>
              <a:rPr lang="en-ZA" sz="2000" i="0" u="none" strike="noStrike" cap="none" dirty="0">
                <a:solidFill>
                  <a:schemeClr val="dk1"/>
                </a:solidFill>
                <a:latin typeface="Lato"/>
                <a:ea typeface="Lato"/>
                <a:cs typeface="Lato"/>
                <a:sym typeface="Lato"/>
              </a:rPr>
              <a:t>However, since 1970s it has been persuasively demonstrated that some of these errors are systematically biased</a:t>
            </a:r>
          </a:p>
          <a:p>
            <a:pPr marL="228600" indent="-191135">
              <a:lnSpc>
                <a:spcPct val="100000"/>
              </a:lnSpc>
              <a:spcBef>
                <a:spcPts val="1000"/>
              </a:spcBef>
              <a:buSzPct val="86000"/>
              <a:buFont typeface="Lato"/>
              <a:buChar char="•"/>
            </a:pPr>
            <a:r>
              <a:rPr lang="en-ZA" sz="2000" i="0" u="none" strike="noStrike" cap="none" dirty="0">
                <a:solidFill>
                  <a:schemeClr val="dk1"/>
                </a:solidFill>
                <a:latin typeface="Lato"/>
                <a:ea typeface="Lato"/>
                <a:cs typeface="Lato"/>
                <a:sym typeface="Lato"/>
              </a:rPr>
              <a:t>Insights from psychology that explain such “errors” can be crucial to understanding important aspects of human behaviour, and may help design policies to improve welfare</a:t>
            </a:r>
            <a:endParaRPr sz="2000" i="0" u="none" strike="noStrike" cap="none" dirty="0">
              <a:solidFill>
                <a:schemeClr val="dk1"/>
              </a:solidFill>
              <a:latin typeface="Lato"/>
              <a:ea typeface="Lato"/>
              <a:cs typeface="Lato"/>
              <a:sym typeface="Lato"/>
            </a:endParaRPr>
          </a:p>
          <a:p>
            <a:pPr marL="228600" marR="0" lvl="0" indent="-191135" algn="l" rtl="0">
              <a:lnSpc>
                <a:spcPct val="100000"/>
              </a:lnSpc>
              <a:spcBef>
                <a:spcPts val="1000"/>
              </a:spcBef>
              <a:spcAft>
                <a:spcPts val="0"/>
              </a:spcAft>
              <a:buClr>
                <a:schemeClr val="dk1"/>
              </a:buClr>
              <a:buSzPct val="86000"/>
              <a:buFont typeface="Lato"/>
              <a:buChar char="•"/>
            </a:pPr>
            <a:r>
              <a:rPr lang="en-ZA" sz="2000" i="0" u="none" strike="noStrike" cap="none" dirty="0">
                <a:solidFill>
                  <a:schemeClr val="dk1"/>
                </a:solidFill>
                <a:latin typeface="Lato"/>
                <a:ea typeface="Lato"/>
                <a:cs typeface="Lato"/>
                <a:sym typeface="Lato"/>
              </a:rPr>
              <a:t>Birth of new field, known as Behavioural Economics	</a:t>
            </a:r>
            <a:endParaRPr sz="2000" dirty="0">
              <a:latin typeface="Lato"/>
              <a:ea typeface="Lato"/>
              <a:cs typeface="Lato"/>
              <a:sym typeface="Lato"/>
            </a:endParaRPr>
          </a:p>
          <a:p>
            <a:pPr marL="685800" marR="0" lvl="1" indent="-214630" algn="l" rtl="0">
              <a:lnSpc>
                <a:spcPct val="100000"/>
              </a:lnSpc>
              <a:spcBef>
                <a:spcPts val="500"/>
              </a:spcBef>
              <a:spcAft>
                <a:spcPts val="0"/>
              </a:spcAft>
              <a:buClr>
                <a:schemeClr val="dk1"/>
              </a:buClr>
              <a:buSzPct val="86000"/>
              <a:buFont typeface="Lato Light"/>
              <a:buChar char="•"/>
            </a:pPr>
            <a:r>
              <a:rPr lang="en-ZA" sz="2000" i="0" u="none" strike="noStrike" cap="none" dirty="0">
                <a:solidFill>
                  <a:schemeClr val="dk1"/>
                </a:solidFill>
                <a:latin typeface="Lato Light"/>
                <a:ea typeface="Lato Light"/>
                <a:cs typeface="Lato Light"/>
                <a:sym typeface="Lato Light"/>
              </a:rPr>
              <a:t>Studies joint effect of economic and psychological factors on human decisions</a:t>
            </a:r>
            <a:endParaRPr sz="2000" dirty="0">
              <a:latin typeface="Lato Light"/>
              <a:ea typeface="Lato Light"/>
              <a:cs typeface="Lato Light"/>
              <a:sym typeface="Lato Light"/>
            </a:endParaRPr>
          </a:p>
          <a:p>
            <a:pPr marL="685800" marR="0" lvl="1" indent="-214630" algn="l" rtl="0">
              <a:lnSpc>
                <a:spcPct val="100000"/>
              </a:lnSpc>
              <a:spcBef>
                <a:spcPts val="500"/>
              </a:spcBef>
              <a:spcAft>
                <a:spcPts val="0"/>
              </a:spcAft>
              <a:buClr>
                <a:schemeClr val="dk1"/>
              </a:buClr>
              <a:buSzPct val="86000"/>
              <a:buFont typeface="Lato Light"/>
              <a:buChar char="•"/>
            </a:pPr>
            <a:r>
              <a:rPr lang="en-ZA" sz="2000" i="0" u="none" strike="noStrike" cap="none" dirty="0">
                <a:solidFill>
                  <a:schemeClr val="dk1"/>
                </a:solidFill>
                <a:latin typeface="Lato Light"/>
                <a:ea typeface="Lato Light"/>
                <a:cs typeface="Lato Light"/>
                <a:sym typeface="Lato Light"/>
              </a:rPr>
              <a:t>More appropriate name would have been Psychology and Economics</a:t>
            </a:r>
            <a:endParaRPr sz="2000" i="0" u="none" strike="noStrike" cap="none" dirty="0">
              <a:solidFill>
                <a:schemeClr val="dk1"/>
              </a:solidFill>
              <a:latin typeface="Lato Light"/>
              <a:ea typeface="Lato Light"/>
              <a:cs typeface="Lato Light"/>
              <a:sym typeface="Lato Light"/>
            </a:endParaRPr>
          </a:p>
        </p:txBody>
      </p:sp>
      <p:sp>
        <p:nvSpPr>
          <p:cNvPr id="116" name="Shape 11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ZA" sz="4400" i="0" u="none" strike="noStrike" cap="none" dirty="0">
                <a:solidFill>
                  <a:schemeClr val="dk1"/>
                </a:solidFill>
                <a:latin typeface="Lato Light"/>
                <a:ea typeface="Lato Light"/>
                <a:cs typeface="Lato Light"/>
                <a:sym typeface="Lato Light"/>
              </a:rPr>
              <a:t>Behavioural economics</a:t>
            </a:r>
            <a:endParaRPr sz="4400" i="0" u="none" strike="noStrike" cap="none" dirty="0">
              <a:solidFill>
                <a:schemeClr val="dk1"/>
              </a:solidFill>
              <a:latin typeface="Lato Light"/>
              <a:ea typeface="Lato Light"/>
              <a:cs typeface="Lato Light"/>
              <a:sym typeface="La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Shape 117"/>
          <p:cNvSpPr txBox="1">
            <a:spLocks noGrp="1"/>
          </p:cNvSpPr>
          <p:nvPr>
            <p:ph type="body" idx="1"/>
          </p:nvPr>
        </p:nvSpPr>
        <p:spPr>
          <a:xfrm>
            <a:off x="838200" y="1520825"/>
            <a:ext cx="10515600" cy="4840500"/>
          </a:xfrm>
          <a:prstGeom prst="rect">
            <a:avLst/>
          </a:prstGeom>
          <a:noFill/>
          <a:ln>
            <a:noFill/>
          </a:ln>
        </p:spPr>
        <p:txBody>
          <a:bodyPr spcFirstLastPara="1" wrap="square" lIns="91425" tIns="45700" rIns="91425" bIns="45700" anchor="t" anchorCtr="0">
            <a:noAutofit/>
          </a:bodyPr>
          <a:lstStyle/>
          <a:p>
            <a:pPr algn="just">
              <a:lnSpc>
                <a:spcPct val="100000"/>
              </a:lnSpc>
              <a:spcAft>
                <a:spcPts val="1000"/>
              </a:spcAft>
            </a:pPr>
            <a:r>
              <a:rPr lang="en-ZA" sz="1800" dirty="0">
                <a:effectLst/>
                <a:latin typeface="Lato" panose="020B0604020202020204" charset="0"/>
                <a:ea typeface="Calibri" panose="020F0502020204030204" pitchFamily="34" charset="0"/>
                <a:cs typeface="Dcss10"/>
              </a:rPr>
              <a:t>Behavioural economics is a field of academic research that studies the joint influences of psychological and economic factors on behaviour</a:t>
            </a:r>
            <a:endParaRPr lang="en-ZA" sz="1800" dirty="0">
              <a:effectLst/>
              <a:latin typeface="Lato" panose="020B0604020202020204" charset="0"/>
              <a:ea typeface="Calibri" panose="020F0502020204030204" pitchFamily="34" charset="0"/>
              <a:cs typeface="Times New Roman" panose="02020603050405020304" pitchFamily="18" charset="0"/>
            </a:endParaRPr>
          </a:p>
          <a:p>
            <a:pPr algn="just">
              <a:lnSpc>
                <a:spcPct val="100000"/>
              </a:lnSpc>
              <a:spcAft>
                <a:spcPts val="1000"/>
              </a:spcAft>
            </a:pPr>
            <a:r>
              <a:rPr lang="en-ZA" sz="1800" dirty="0">
                <a:effectLst/>
                <a:latin typeface="Lato" panose="020B0604020202020204" charset="0"/>
                <a:ea typeface="Calibri" panose="020F0502020204030204" pitchFamily="34" charset="0"/>
                <a:cs typeface="Dcss10"/>
              </a:rPr>
              <a:t>First wave of BE identified behavioural anomalies – ways in which economic theory is importantly wrong – and provided informal psychological explanations</a:t>
            </a:r>
            <a:endParaRPr lang="en-ZA" sz="1800" dirty="0">
              <a:latin typeface="Lato" panose="020B0604020202020204" charset="0"/>
              <a:ea typeface="Calibri" panose="020F0502020204030204" pitchFamily="34" charset="0"/>
              <a:cs typeface="Times New Roman" panose="02020603050405020304" pitchFamily="18" charset="0"/>
            </a:endParaRPr>
          </a:p>
          <a:p>
            <a:pPr lvl="1" algn="just">
              <a:lnSpc>
                <a:spcPct val="100000"/>
              </a:lnSpc>
              <a:spcAft>
                <a:spcPts val="1000"/>
              </a:spcAft>
            </a:pPr>
            <a:r>
              <a:rPr lang="en-ZA" sz="1800" dirty="0">
                <a:effectLst/>
                <a:latin typeface="Lato" panose="020B0604020202020204" charset="0"/>
                <a:ea typeface="Calibri" panose="020F0502020204030204" pitchFamily="34" charset="0"/>
                <a:cs typeface="Dcss10"/>
              </a:rPr>
              <a:t>Examples: </a:t>
            </a:r>
            <a:r>
              <a:rPr lang="en-ZA" sz="1800" dirty="0" err="1">
                <a:effectLst/>
                <a:latin typeface="Lato" panose="020B0604020202020204" charset="0"/>
                <a:ea typeface="Calibri" panose="020F0502020204030204" pitchFamily="34" charset="0"/>
                <a:cs typeface="Dcss10"/>
              </a:rPr>
              <a:t>Kahnemann</a:t>
            </a:r>
            <a:r>
              <a:rPr lang="en-ZA" sz="1800" dirty="0">
                <a:effectLst/>
                <a:latin typeface="Lato" panose="020B0604020202020204" charset="0"/>
                <a:ea typeface="Calibri" panose="020F0502020204030204" pitchFamily="34" charset="0"/>
                <a:cs typeface="Dcss10"/>
              </a:rPr>
              <a:t> &amp; Tversky’s research; Richard Thaler’s </a:t>
            </a:r>
            <a:r>
              <a:rPr lang="en-ZA" sz="1800" i="1" dirty="0">
                <a:effectLst/>
                <a:latin typeface="Lato" panose="020B0604020202020204" charset="0"/>
                <a:ea typeface="Calibri" panose="020F0502020204030204" pitchFamily="34" charset="0"/>
                <a:cs typeface="Dcss10"/>
              </a:rPr>
              <a:t>Anomalies</a:t>
            </a:r>
            <a:r>
              <a:rPr lang="en-ZA" sz="1800" dirty="0">
                <a:effectLst/>
                <a:latin typeface="Lato" panose="020B0604020202020204" charset="0"/>
                <a:ea typeface="Calibri" panose="020F0502020204030204" pitchFamily="34" charset="0"/>
                <a:cs typeface="Dcss10"/>
              </a:rPr>
              <a:t> series of papers in the </a:t>
            </a:r>
            <a:r>
              <a:rPr lang="en-ZA" sz="1800" i="1" dirty="0">
                <a:effectLst/>
                <a:latin typeface="Lato" panose="020B0604020202020204" charset="0"/>
                <a:ea typeface="Calibri" panose="020F0502020204030204" pitchFamily="34" charset="0"/>
                <a:cs typeface="Dcss10"/>
              </a:rPr>
              <a:t>JEP</a:t>
            </a:r>
            <a:endParaRPr lang="en-ZA" sz="1800" dirty="0">
              <a:latin typeface="Lato" panose="020B0604020202020204" charset="0"/>
              <a:ea typeface="Calibri" panose="020F0502020204030204" pitchFamily="34" charset="0"/>
              <a:cs typeface="Times New Roman" panose="02020603050405020304" pitchFamily="18" charset="0"/>
            </a:endParaRPr>
          </a:p>
          <a:p>
            <a:pPr lvl="1" algn="just">
              <a:lnSpc>
                <a:spcPct val="100000"/>
              </a:lnSpc>
              <a:spcAft>
                <a:spcPts val="1000"/>
              </a:spcAft>
            </a:pPr>
            <a:r>
              <a:rPr lang="en-ZA" sz="1800" dirty="0">
                <a:effectLst/>
                <a:latin typeface="Lato" panose="020B0604020202020204" charset="0"/>
                <a:ea typeface="Calibri" panose="020F0502020204030204" pitchFamily="34" charset="0"/>
                <a:cs typeface="Dcss10"/>
              </a:rPr>
              <a:t>This wave was often critical of economic methods (rather than just assumptions), and was initially not well received by economists</a:t>
            </a:r>
            <a:endParaRPr lang="en-ZA" sz="1800" dirty="0">
              <a:effectLst/>
              <a:latin typeface="Lato" panose="020B0604020202020204" charset="0"/>
              <a:ea typeface="Calibri" panose="020F0502020204030204" pitchFamily="34" charset="0"/>
              <a:cs typeface="Times New Roman" panose="02020603050405020304" pitchFamily="18" charset="0"/>
            </a:endParaRPr>
          </a:p>
          <a:p>
            <a:pPr algn="just">
              <a:lnSpc>
                <a:spcPct val="100000"/>
              </a:lnSpc>
              <a:spcAft>
                <a:spcPts val="1000"/>
              </a:spcAft>
            </a:pPr>
            <a:r>
              <a:rPr lang="en-ZA" sz="1800" dirty="0">
                <a:effectLst/>
                <a:latin typeface="Lato" panose="020B0604020202020204" charset="0"/>
                <a:ea typeface="Calibri" panose="020F0502020204030204" pitchFamily="34" charset="0"/>
                <a:cs typeface="Dcss10"/>
              </a:rPr>
              <a:t>Second wave formalised some of these alternative explanations into precise economic models</a:t>
            </a:r>
          </a:p>
          <a:p>
            <a:pPr lvl="1" algn="just">
              <a:lnSpc>
                <a:spcPct val="100000"/>
              </a:lnSpc>
              <a:spcAft>
                <a:spcPts val="1000"/>
              </a:spcAft>
            </a:pPr>
            <a:r>
              <a:rPr lang="en-ZA" sz="1800" dirty="0">
                <a:effectLst/>
                <a:latin typeface="Lato" panose="020B0604020202020204" charset="0"/>
                <a:ea typeface="Calibri" panose="020F0502020204030204" pitchFamily="34" charset="0"/>
                <a:cs typeface="Dcss10"/>
              </a:rPr>
              <a:t>Also applied rigorous methods of economics (e.g. field and lab experiments, empirical analysis on large samples) to test psychology theories in context of economic questions</a:t>
            </a:r>
            <a:endParaRPr lang="en-ZA" sz="1800" dirty="0">
              <a:effectLst/>
              <a:latin typeface="Lato" panose="020B0604020202020204" charset="0"/>
              <a:ea typeface="Calibri" panose="020F0502020204030204" pitchFamily="34" charset="0"/>
              <a:cs typeface="Times New Roman" panose="02020603050405020304" pitchFamily="18" charset="0"/>
            </a:endParaRPr>
          </a:p>
          <a:p>
            <a:pPr algn="just">
              <a:lnSpc>
                <a:spcPct val="100000"/>
              </a:lnSpc>
              <a:spcAft>
                <a:spcPts val="1000"/>
              </a:spcAft>
            </a:pPr>
            <a:r>
              <a:rPr lang="en-ZA" sz="1800" dirty="0">
                <a:effectLst/>
                <a:latin typeface="Lato" panose="020B0604020202020204" charset="0"/>
                <a:ea typeface="Calibri" panose="020F0502020204030204" pitchFamily="34" charset="0"/>
                <a:cs typeface="Dcss10"/>
              </a:rPr>
              <a:t>Third wave attempts to integrate these models into mainstream economics</a:t>
            </a:r>
            <a:endParaRPr lang="en-ZA" sz="1800" dirty="0">
              <a:effectLst/>
              <a:latin typeface="Lato" panose="020B0604020202020204" charset="0"/>
              <a:ea typeface="Calibri" panose="020F0502020204030204" pitchFamily="34" charset="0"/>
              <a:cs typeface="Times New Roman" panose="02020603050405020304" pitchFamily="18" charset="0"/>
            </a:endParaRPr>
          </a:p>
          <a:p>
            <a:pPr>
              <a:lnSpc>
                <a:spcPct val="100000"/>
              </a:lnSpc>
            </a:pPr>
            <a:r>
              <a:rPr lang="en-ZA" sz="1800" dirty="0">
                <a:effectLst/>
                <a:latin typeface="Lato" panose="020B0604020202020204" charset="0"/>
                <a:ea typeface="Calibri" panose="020F0502020204030204" pitchFamily="34" charset="0"/>
                <a:cs typeface="Dcss10"/>
              </a:rPr>
              <a:t>Increasing realisation by economists that these insights help us extend, rather than abandon, economic models (much like game theory has done)</a:t>
            </a:r>
            <a:endParaRPr sz="2000" i="0" u="none" strike="noStrike" cap="none" dirty="0">
              <a:solidFill>
                <a:schemeClr val="dk1"/>
              </a:solidFill>
              <a:latin typeface="Lato" panose="020B0604020202020204" charset="0"/>
              <a:ea typeface="Lato Light"/>
              <a:cs typeface="Lato Light"/>
              <a:sym typeface="Lato Light"/>
            </a:endParaRPr>
          </a:p>
        </p:txBody>
      </p:sp>
      <p:sp>
        <p:nvSpPr>
          <p:cNvPr id="116" name="Shape 11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ZA" sz="4400" i="0" u="none" strike="noStrike" cap="none" dirty="0">
                <a:solidFill>
                  <a:schemeClr val="dk1"/>
                </a:solidFill>
                <a:latin typeface="Lato Light"/>
                <a:ea typeface="Lato Light"/>
                <a:cs typeface="Lato Light"/>
                <a:sym typeface="Lato Light"/>
              </a:rPr>
              <a:t>Behavioural economics</a:t>
            </a:r>
            <a:endParaRPr sz="4400" i="0" u="none" strike="noStrike" cap="none" dirty="0">
              <a:solidFill>
                <a:schemeClr val="dk1"/>
              </a:solidFill>
              <a:latin typeface="Lato Light"/>
              <a:ea typeface="Lato Light"/>
              <a:cs typeface="Lato Light"/>
              <a:sym typeface="Lato Light"/>
            </a:endParaRPr>
          </a:p>
        </p:txBody>
      </p:sp>
    </p:spTree>
    <p:extLst>
      <p:ext uri="{BB962C8B-B14F-4D97-AF65-F5344CB8AC3E}">
        <p14:creationId xmlns:p14="http://schemas.microsoft.com/office/powerpoint/2010/main" val="47797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Shape 123"/>
          <p:cNvSpPr txBox="1">
            <a:spLocks noGrp="1"/>
          </p:cNvSpPr>
          <p:nvPr>
            <p:ph type="body" idx="1"/>
          </p:nvPr>
        </p:nvSpPr>
        <p:spPr>
          <a:xfrm>
            <a:off x="838200" y="1520825"/>
            <a:ext cx="11353800" cy="4351200"/>
          </a:xfrm>
          <a:prstGeom prst="rect">
            <a:avLst/>
          </a:prstGeom>
          <a:noFill/>
          <a:ln>
            <a:noFill/>
          </a:ln>
        </p:spPr>
        <p:txBody>
          <a:bodyPr spcFirstLastPara="1" wrap="square" lIns="91425" tIns="45700" rIns="91425" bIns="45700" anchor="t" anchorCtr="0">
            <a:noAutofit/>
          </a:bodyPr>
          <a:lstStyle/>
          <a:p>
            <a:pPr marL="228600" lvl="0" indent="-241934">
              <a:lnSpc>
                <a:spcPct val="130000"/>
              </a:lnSpc>
              <a:buSzPct val="86000"/>
              <a:buFont typeface="Lato"/>
              <a:buChar char="•"/>
            </a:pPr>
            <a:r>
              <a:rPr lang="en-US" sz="2200" dirty="0">
                <a:latin typeface="Lato"/>
                <a:ea typeface="Lato"/>
                <a:cs typeface="Lato"/>
                <a:sym typeface="Lato"/>
              </a:rPr>
              <a:t>How will workers in a firm respond to R1,000 wage cut during pandemic lockdown?</a:t>
            </a:r>
          </a:p>
          <a:p>
            <a:pPr marL="228600" lvl="0" indent="-241934">
              <a:lnSpc>
                <a:spcPct val="130000"/>
              </a:lnSpc>
              <a:buSzPct val="86000"/>
              <a:buFont typeface="Lato"/>
              <a:buChar char="•"/>
            </a:pPr>
            <a:r>
              <a:rPr lang="en-US" sz="2200" dirty="0">
                <a:latin typeface="Lato"/>
                <a:ea typeface="Lato"/>
                <a:cs typeface="Lato"/>
                <a:sym typeface="Lato"/>
              </a:rPr>
              <a:t>Using BE to predict </a:t>
            </a:r>
            <a:r>
              <a:rPr lang="en-US" sz="2200" dirty="0" err="1">
                <a:latin typeface="Lato"/>
                <a:ea typeface="Lato"/>
                <a:cs typeface="Lato"/>
                <a:sym typeface="Lato"/>
              </a:rPr>
              <a:t>behavioural</a:t>
            </a:r>
            <a:r>
              <a:rPr lang="en-US" sz="2200" dirty="0">
                <a:latin typeface="Lato"/>
                <a:ea typeface="Lato"/>
                <a:cs typeface="Lato"/>
                <a:sym typeface="Lato"/>
              </a:rPr>
              <a:t> and welfare responses requires more than list of motivations and cognitive limitations</a:t>
            </a:r>
          </a:p>
          <a:p>
            <a:pPr marL="685800" lvl="1" indent="-241934">
              <a:lnSpc>
                <a:spcPct val="130000"/>
              </a:lnSpc>
              <a:buSzPct val="86000"/>
              <a:buFont typeface="Lato"/>
              <a:buChar char="•"/>
            </a:pPr>
            <a:r>
              <a:rPr lang="en-US" sz="1800" dirty="0">
                <a:latin typeface="Lato"/>
                <a:ea typeface="Lato"/>
                <a:cs typeface="Lato"/>
                <a:sym typeface="Lato"/>
              </a:rPr>
              <a:t>Overidentification problem: practically any peculiar </a:t>
            </a:r>
            <a:r>
              <a:rPr lang="en-US" sz="1800" dirty="0" err="1">
                <a:latin typeface="Lato"/>
                <a:ea typeface="Lato"/>
                <a:cs typeface="Lato"/>
                <a:sym typeface="Lato"/>
              </a:rPr>
              <a:t>behaviour</a:t>
            </a:r>
            <a:r>
              <a:rPr lang="en-US" sz="1800" dirty="0">
                <a:latin typeface="Lato"/>
                <a:ea typeface="Lato"/>
                <a:cs typeface="Lato"/>
                <a:sym typeface="Lato"/>
              </a:rPr>
              <a:t> can be </a:t>
            </a:r>
            <a:r>
              <a:rPr lang="en-US" sz="1800" dirty="0" err="1">
                <a:latin typeface="Lato"/>
                <a:ea typeface="Lato"/>
                <a:cs typeface="Lato"/>
                <a:sym typeface="Lato"/>
              </a:rPr>
              <a:t>rationalised</a:t>
            </a:r>
            <a:r>
              <a:rPr lang="en-US" sz="1800" dirty="0">
                <a:latin typeface="Lato"/>
                <a:ea typeface="Lato"/>
                <a:cs typeface="Lato"/>
                <a:sym typeface="Lato"/>
              </a:rPr>
              <a:t> ex-post with more than one </a:t>
            </a:r>
            <a:r>
              <a:rPr lang="en-US" sz="1800" dirty="0" err="1">
                <a:latin typeface="Lato"/>
                <a:ea typeface="Lato"/>
                <a:cs typeface="Lato"/>
                <a:sym typeface="Lato"/>
              </a:rPr>
              <a:t>behavioural</a:t>
            </a:r>
            <a:r>
              <a:rPr lang="en-US" sz="1800" dirty="0">
                <a:latin typeface="Lato"/>
                <a:ea typeface="Lato"/>
                <a:cs typeface="Lato"/>
                <a:sym typeface="Lato"/>
              </a:rPr>
              <a:t> anomaly</a:t>
            </a:r>
          </a:p>
          <a:p>
            <a:pPr marL="228600" indent="-241934">
              <a:lnSpc>
                <a:spcPct val="130000"/>
              </a:lnSpc>
              <a:buSzPct val="86000"/>
              <a:buFont typeface="Lato"/>
              <a:buChar char="•"/>
            </a:pPr>
            <a:r>
              <a:rPr lang="en-US" sz="2200" dirty="0">
                <a:latin typeface="Lato"/>
                <a:ea typeface="Lato"/>
                <a:cs typeface="Lato"/>
                <a:sym typeface="Lato"/>
              </a:rPr>
              <a:t>Need to know how important different factors are in specific environment</a:t>
            </a:r>
          </a:p>
          <a:p>
            <a:pPr marL="685800" lvl="1" indent="-241934">
              <a:lnSpc>
                <a:spcPct val="130000"/>
              </a:lnSpc>
              <a:buSzPct val="86000"/>
              <a:buFont typeface="Lato"/>
              <a:buChar char="•"/>
            </a:pPr>
            <a:r>
              <a:rPr lang="en-US" sz="1800" dirty="0">
                <a:latin typeface="Lato"/>
                <a:ea typeface="Lato"/>
                <a:cs typeface="Lato"/>
                <a:sym typeface="Lato"/>
              </a:rPr>
              <a:t>This requires models that are general and simple</a:t>
            </a:r>
          </a:p>
          <a:p>
            <a:pPr marL="685800" lvl="1" indent="-241934">
              <a:lnSpc>
                <a:spcPct val="130000"/>
              </a:lnSpc>
              <a:buSzPct val="86000"/>
              <a:buFont typeface="Lato"/>
              <a:buChar char="•"/>
            </a:pPr>
            <a:r>
              <a:rPr lang="fr-FR" sz="1800" i="1" dirty="0">
                <a:latin typeface="Lato"/>
                <a:ea typeface="Lato"/>
                <a:cs typeface="Lato"/>
                <a:sym typeface="Lato"/>
              </a:rPr>
              <a:t>De </a:t>
            </a:r>
            <a:r>
              <a:rPr lang="fr-FR" sz="1800" i="1" dirty="0" err="1">
                <a:latin typeface="Lato"/>
                <a:ea typeface="Lato"/>
                <a:cs typeface="Lato"/>
                <a:sym typeface="Lato"/>
              </a:rPr>
              <a:t>gustibus</a:t>
            </a:r>
            <a:r>
              <a:rPr lang="fr-FR" sz="1800" i="1" dirty="0">
                <a:latin typeface="Lato"/>
                <a:ea typeface="Lato"/>
                <a:cs typeface="Lato"/>
                <a:sym typeface="Lato"/>
              </a:rPr>
              <a:t> non est </a:t>
            </a:r>
            <a:r>
              <a:rPr lang="fr-FR" sz="1800" i="1" dirty="0" err="1">
                <a:latin typeface="Lato"/>
                <a:ea typeface="Lato"/>
                <a:cs typeface="Lato"/>
                <a:sym typeface="Lato"/>
              </a:rPr>
              <a:t>disputandum</a:t>
            </a:r>
            <a:r>
              <a:rPr lang="en-US" sz="1800" i="1" dirty="0">
                <a:latin typeface="Lato"/>
                <a:ea typeface="Lato"/>
                <a:cs typeface="Lato"/>
                <a:sym typeface="Lato"/>
              </a:rPr>
              <a:t> </a:t>
            </a:r>
            <a:r>
              <a:rPr lang="en-US" sz="1800" dirty="0">
                <a:latin typeface="Lato"/>
                <a:ea typeface="Lato"/>
                <a:cs typeface="Lato"/>
                <a:sym typeface="Lato"/>
              </a:rPr>
              <a:t>(Stigler &amp; Becker 1977)</a:t>
            </a:r>
          </a:p>
          <a:p>
            <a:pPr marL="228600" lvl="0" indent="-241934">
              <a:lnSpc>
                <a:spcPct val="130000"/>
              </a:lnSpc>
              <a:buSzPct val="86000"/>
              <a:buFont typeface="Lato"/>
              <a:buChar char="•"/>
            </a:pPr>
            <a:r>
              <a:rPr lang="en-US" sz="2200" dirty="0">
                <a:latin typeface="Lato"/>
                <a:ea typeface="Lato"/>
                <a:cs typeface="Lato"/>
                <a:sym typeface="Lato"/>
              </a:rPr>
              <a:t>Rabin (2013) proposes </a:t>
            </a:r>
            <a:r>
              <a:rPr lang="en-US" sz="2200" dirty="0" err="1">
                <a:latin typeface="Lato"/>
                <a:ea typeface="Lato"/>
                <a:cs typeface="Lato"/>
                <a:sym typeface="Lato"/>
              </a:rPr>
              <a:t>generalising</a:t>
            </a:r>
            <a:r>
              <a:rPr lang="en-US" sz="2200" dirty="0">
                <a:latin typeface="Lato"/>
                <a:ea typeface="Lato"/>
                <a:cs typeface="Lato"/>
                <a:sym typeface="Lato"/>
              </a:rPr>
              <a:t> existing economic models to allow for psychological factors (PEEMs)</a:t>
            </a:r>
          </a:p>
          <a:p>
            <a:pPr marL="685800" lvl="1" indent="-241934">
              <a:lnSpc>
                <a:spcPct val="130000"/>
              </a:lnSpc>
              <a:buSzPct val="86000"/>
              <a:buFont typeface="Lato"/>
              <a:buChar char="•"/>
            </a:pPr>
            <a:r>
              <a:rPr lang="en-US" sz="1800" dirty="0">
                <a:latin typeface="Lato"/>
                <a:ea typeface="Lato"/>
                <a:cs typeface="Lato"/>
                <a:sym typeface="Lato"/>
              </a:rPr>
              <a:t>Pick unused Greek letter</a:t>
            </a:r>
          </a:p>
          <a:p>
            <a:pPr marL="685800" lvl="1" indent="-241934">
              <a:lnSpc>
                <a:spcPct val="130000"/>
              </a:lnSpc>
              <a:buSzPct val="86000"/>
              <a:buFont typeface="Lato"/>
              <a:buChar char="•"/>
            </a:pPr>
            <a:r>
              <a:rPr lang="en-US" sz="1800" dirty="0">
                <a:latin typeface="Lato"/>
                <a:ea typeface="Lato"/>
                <a:cs typeface="Lato"/>
                <a:sym typeface="Lato"/>
              </a:rPr>
              <a:t>Reframe existing model as specific case of more general model that allows for broader range of </a:t>
            </a:r>
            <a:r>
              <a:rPr lang="en-US" sz="1800" dirty="0" err="1">
                <a:latin typeface="Lato"/>
                <a:ea typeface="Lato"/>
                <a:cs typeface="Lato"/>
                <a:sym typeface="Lato"/>
              </a:rPr>
              <a:t>behaviour</a:t>
            </a:r>
            <a:endParaRPr lang="en-US" sz="1800" dirty="0">
              <a:latin typeface="Lato"/>
              <a:ea typeface="Lato"/>
              <a:cs typeface="Lato"/>
              <a:sym typeface="Lato"/>
            </a:endParaRPr>
          </a:p>
        </p:txBody>
      </p:sp>
      <p:sp>
        <p:nvSpPr>
          <p:cNvPr id="122" name="Shape 12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ZA" sz="4400" i="0" u="none" strike="noStrike" cap="none" dirty="0">
                <a:solidFill>
                  <a:schemeClr val="dk1"/>
                </a:solidFill>
                <a:latin typeface="Lato Light"/>
                <a:ea typeface="Lato Light"/>
                <a:cs typeface="Lato Light"/>
                <a:sym typeface="Lato Light"/>
              </a:rPr>
              <a:t>Behavioural economic models</a:t>
            </a:r>
            <a:endParaRPr sz="4400" i="0" u="none" strike="noStrike" cap="none" dirty="0">
              <a:solidFill>
                <a:schemeClr val="dk1"/>
              </a:solidFill>
              <a:latin typeface="Lato Light"/>
              <a:ea typeface="Lato Light"/>
              <a:cs typeface="Lato Light"/>
              <a:sym typeface="Lato Light"/>
            </a:endParaRPr>
          </a:p>
        </p:txBody>
      </p:sp>
    </p:spTree>
  </p:cSld>
  <p:clrMapOvr>
    <a:masterClrMapping/>
  </p:clrMapOvr>
</p:sld>
</file>

<file path=ppt/theme/theme1.xml><?xml version="1.0" encoding="utf-8"?>
<a:theme xmlns:a="http://schemas.openxmlformats.org/drawingml/2006/main" name="Lecture slides">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ecture slides" id="{8F78FD68-3356-48CD-9950-E43959C69C88}" vid="{58E7C5CD-CE7F-4690-9008-E020E7111FD1}"/>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slides</Template>
  <TotalTime>8743</TotalTime>
  <Words>3889</Words>
  <Application>Microsoft Office PowerPoint</Application>
  <PresentationFormat>Widescreen</PresentationFormat>
  <Paragraphs>313</Paragraphs>
  <Slides>41</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Symbol</vt:lpstr>
      <vt:lpstr>Lato</vt:lpstr>
      <vt:lpstr>Lato Light</vt:lpstr>
      <vt:lpstr>Calibri</vt:lpstr>
      <vt:lpstr>Cambria Math</vt:lpstr>
      <vt:lpstr>Lecture slides</vt:lpstr>
      <vt:lpstr>Behavioural Economics 871</vt:lpstr>
      <vt:lpstr>Course admin</vt:lpstr>
      <vt:lpstr>Course admin</vt:lpstr>
      <vt:lpstr>Today’s outline</vt:lpstr>
      <vt:lpstr>Reading list</vt:lpstr>
      <vt:lpstr>Classical economics</vt:lpstr>
      <vt:lpstr>Behavioural economics</vt:lpstr>
      <vt:lpstr>Behavioural economics</vt:lpstr>
      <vt:lpstr>Behavioural economic models</vt:lpstr>
      <vt:lpstr>Prototypical model of rational agent</vt:lpstr>
      <vt:lpstr>Prototypical model of rational agent</vt:lpstr>
      <vt:lpstr>Behavioural economics</vt:lpstr>
      <vt:lpstr>Non-standard preferences</vt:lpstr>
      <vt:lpstr>Non-standard beliefs</vt:lpstr>
      <vt:lpstr>Non-standard decision-making</vt:lpstr>
      <vt:lpstr>Two system thinking</vt:lpstr>
      <vt:lpstr>Two system thinking</vt:lpstr>
      <vt:lpstr>System 1 and System 2</vt:lpstr>
      <vt:lpstr>Two system thinking</vt:lpstr>
      <vt:lpstr>Visual perception</vt:lpstr>
      <vt:lpstr>PowerPoint Presentation</vt:lpstr>
      <vt:lpstr>The Müller-Lyer effect</vt:lpstr>
      <vt:lpstr>The Müller-Lyer effect</vt:lpstr>
      <vt:lpstr>The Müller-Lyer effect</vt:lpstr>
      <vt:lpstr>PowerPoint Presentation</vt:lpstr>
      <vt:lpstr>Two system thinking</vt:lpstr>
      <vt:lpstr>Cognitive reflection test: Q1</vt:lpstr>
      <vt:lpstr>Cognitive reflection test</vt:lpstr>
      <vt:lpstr>Cognitive reflection test : Q2</vt:lpstr>
      <vt:lpstr>Cognitive reflection test : Q3</vt:lpstr>
      <vt:lpstr>Neuroanatomy</vt:lpstr>
      <vt:lpstr>MacLean’s Triune Brain model</vt:lpstr>
      <vt:lpstr>Neuroeconomics</vt:lpstr>
      <vt:lpstr>PowerPoint Presentation</vt:lpstr>
      <vt:lpstr>Dopamine reward system</vt:lpstr>
      <vt:lpstr>Prefrontal cortex</vt:lpstr>
      <vt:lpstr>PowerPoint Presentation</vt:lpstr>
      <vt:lpstr>PowerPoint Presentation</vt:lpstr>
      <vt:lpstr>PowerPoint Presentation</vt:lpstr>
      <vt:lpstr>Trolley dilemma</vt:lpstr>
      <vt:lpstr>Trolley dilemma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Behavioural economics Overview</dc:title>
  <dc:creator>Burger, Rulof [rulof@sun.ac.za]</dc:creator>
  <cp:lastModifiedBy>Burger, Rulof [rulof@sun.ac.za]</cp:lastModifiedBy>
  <cp:revision>74</cp:revision>
  <dcterms:modified xsi:type="dcterms:W3CDTF">2021-08-03T21:44:16Z</dcterms:modified>
</cp:coreProperties>
</file>